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69" r:id="rId2"/>
    <p:sldId id="428" r:id="rId3"/>
    <p:sldId id="387" r:id="rId4"/>
    <p:sldId id="390" r:id="rId5"/>
    <p:sldId id="388" r:id="rId6"/>
    <p:sldId id="389" r:id="rId7"/>
    <p:sldId id="377" r:id="rId8"/>
    <p:sldId id="399" r:id="rId9"/>
    <p:sldId id="391" r:id="rId10"/>
    <p:sldId id="402" r:id="rId11"/>
    <p:sldId id="405" r:id="rId12"/>
    <p:sldId id="406" r:id="rId13"/>
    <p:sldId id="411" r:id="rId14"/>
    <p:sldId id="414" r:id="rId15"/>
    <p:sldId id="413" r:id="rId16"/>
    <p:sldId id="425" r:id="rId17"/>
    <p:sldId id="407" r:id="rId18"/>
    <p:sldId id="417" r:id="rId19"/>
    <p:sldId id="418" r:id="rId20"/>
    <p:sldId id="420" r:id="rId21"/>
    <p:sldId id="421" r:id="rId22"/>
    <p:sldId id="422" r:id="rId23"/>
    <p:sldId id="423" r:id="rId24"/>
    <p:sldId id="424" r:id="rId25"/>
    <p:sldId id="394" r:id="rId26"/>
    <p:sldId id="427" r:id="rId27"/>
    <p:sldId id="392" r:id="rId28"/>
    <p:sldId id="393" r:id="rId29"/>
  </p:sldIdLst>
  <p:sldSz cx="9144000" cy="5143500" type="screen16x9"/>
  <p:notesSz cx="6858000" cy="9144000"/>
  <p:custDataLst>
    <p:tags r:id="rId3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
          <p15:clr>
            <a:srgbClr val="A4A3A4"/>
          </p15:clr>
        </p15:guide>
        <p15:guide id="2" orient="horz" pos="3142">
          <p15:clr>
            <a:srgbClr val="A4A3A4"/>
          </p15:clr>
        </p15:guide>
        <p15:guide id="3" orient="horz" pos="2618">
          <p15:clr>
            <a:srgbClr val="A4A3A4"/>
          </p15:clr>
        </p15:guide>
        <p15:guide id="4" orient="horz" pos="1620">
          <p15:clr>
            <a:srgbClr val="A4A3A4"/>
          </p15:clr>
        </p15:guide>
        <p15:guide id="5" pos="158">
          <p15:clr>
            <a:srgbClr val="A4A3A4"/>
          </p15:clr>
        </p15:guide>
        <p15:guide id="6" pos="5579">
          <p15:clr>
            <a:srgbClr val="A4A3A4"/>
          </p15:clr>
        </p15:guide>
        <p15:guide id="7" pos="28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302"/>
    <a:srgbClr val="FEFEFE"/>
    <a:srgbClr val="232323"/>
    <a:srgbClr val="F9F9F9"/>
    <a:srgbClr val="FDFDFD"/>
    <a:srgbClr val="000000"/>
    <a:srgbClr val="120E0D"/>
    <a:srgbClr val="171717"/>
    <a:srgbClr val="DAB9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63" autoAdjust="0"/>
    <p:restoredTop sz="78098" autoAdjust="0"/>
  </p:normalViewPr>
  <p:slideViewPr>
    <p:cSldViewPr snapToGrid="0">
      <p:cViewPr varScale="1">
        <p:scale>
          <a:sx n="89" d="100"/>
          <a:sy n="89" d="100"/>
        </p:scale>
        <p:origin x="1018" y="67"/>
      </p:cViewPr>
      <p:guideLst>
        <p:guide orient="horz" pos="32"/>
        <p:guide orient="horz" pos="3142"/>
        <p:guide orient="horz" pos="2618"/>
        <p:guide orient="horz" pos="1620"/>
        <p:guide pos="158"/>
        <p:guide pos="5579"/>
        <p:guide pos="2873"/>
      </p:guideLst>
    </p:cSldViewPr>
  </p:slideViewPr>
  <p:notesTextViewPr>
    <p:cViewPr>
      <p:scale>
        <a:sx n="3" d="2"/>
        <a:sy n="3" d="2"/>
      </p:scale>
      <p:origin x="0" y="0"/>
    </p:cViewPr>
  </p:notesTextViewPr>
  <p:sorterViewPr>
    <p:cViewPr>
      <p:scale>
        <a:sx n="100" d="100"/>
        <a:sy n="100" d="100"/>
      </p:scale>
      <p:origin x="0" y="-28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B5494-52FA-4F71-8160-DD612D79DAA7}" type="datetimeFigureOut">
              <a:rPr lang="zh-CN" altLang="en-US" smtClean="0"/>
              <a:t>2019/7/22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DA1A4-2E61-4E27-8033-2B49FBF4AFD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各位老师同学大家好，我是李浙川</a:t>
            </a:r>
            <a:r>
              <a:rPr lang="zh-CN" altLang="en-US"/>
              <a:t>来自成都理工大学。</a:t>
            </a:r>
            <a:r>
              <a:rPr lang="zh-CN" altLang="en-US" dirty="0"/>
              <a:t>接下来我向大家分享我们在完成挑战一时的思路以及可视化方案。</a:t>
            </a:r>
            <a:endParaRPr lang="en-US" altLang="zh-CN" dirty="0"/>
          </a:p>
        </p:txBody>
      </p:sp>
      <p:sp>
        <p:nvSpPr>
          <p:cNvPr id="4" name="灯片编号占位符 3"/>
          <p:cNvSpPr>
            <a:spLocks noGrp="1"/>
          </p:cNvSpPr>
          <p:nvPr>
            <p:ph type="sldNum" sz="quarter" idx="10"/>
          </p:nvPr>
        </p:nvSpPr>
        <p:spPr/>
        <p:txBody>
          <a:bodyPr/>
          <a:lstStyle/>
          <a:p>
            <a:fld id="{42CDA1A4-2E61-4E27-8033-2B49FBF4AFD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个体分析模块用于查看人员的详细行为，帮助用户对异常人员进行细节探索。用户可以点击实时会场人员的节点（或者点击选中实时动态粒子图），获取该人的详细信息；</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该模块包括：</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3D</a:t>
            </a:r>
            <a:r>
              <a:rPr lang="zh-CN" altLang="en-US" dirty="0">
                <a:sym typeface="+mn-ea"/>
              </a:rPr>
              <a:t>条形柱状图展示该人该天会场的具体停留比较情况；</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个体信息展示该人员类别信息以及其他相关信息；</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和弦图展示该人主要会场停留情况；</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个体运动轨迹展示该人三天内的会场运动情况；我们可以利用个体信息模块视图总结该人三天内的总体移动模式，该模块用于对会场出现人员进行一个身份预测以及会议喜好程度的预测。</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ym typeface="+mn-ea"/>
            </a:endParaRPr>
          </a:p>
          <a:p>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10</a:t>
            </a:fld>
            <a:endParaRPr lang="zh-CN" altLang="en-US"/>
          </a:p>
        </p:txBody>
      </p:sp>
    </p:spTree>
    <p:extLst>
      <p:ext uri="{BB962C8B-B14F-4D97-AF65-F5344CB8AC3E}">
        <p14:creationId xmlns:p14="http://schemas.microsoft.com/office/powerpoint/2010/main" val="2973513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针对挑战 </a:t>
            </a:r>
            <a:r>
              <a:rPr lang="en-US" altLang="zh-CN" dirty="0"/>
              <a:t>1 </a:t>
            </a:r>
            <a:r>
              <a:rPr lang="zh-CN" altLang="en-US" dirty="0"/>
              <a:t>的问题</a:t>
            </a:r>
            <a:endParaRPr lang="en-US" altLang="zh-CN" dirty="0"/>
          </a:p>
          <a:p>
            <a:r>
              <a:rPr lang="zh-CN" altLang="en-US" dirty="0"/>
              <a:t>我们从各会场人数实时统计入手，将得到的实时人数做成会场人数变化折线图，我们通过梯度下降和梯度上升的</a:t>
            </a:r>
          </a:p>
          <a:p>
            <a:r>
              <a:rPr lang="zh-CN" altLang="en-US" dirty="0"/>
              <a:t>情况判断出各会场会议的起止时间</a:t>
            </a:r>
          </a:p>
        </p:txBody>
      </p:sp>
      <p:sp>
        <p:nvSpPr>
          <p:cNvPr id="4" name="灯片编号占位符 3"/>
          <p:cNvSpPr>
            <a:spLocks noGrp="1"/>
          </p:cNvSpPr>
          <p:nvPr>
            <p:ph type="sldNum" sz="quarter" idx="5"/>
          </p:nvPr>
        </p:nvSpPr>
        <p:spPr/>
        <p:txBody>
          <a:bodyPr/>
          <a:lstStyle/>
          <a:p>
            <a:fld id="{42CDA1A4-2E61-4E27-8033-2B49FBF4AFDA}" type="slidenum">
              <a:rPr lang="zh-CN" altLang="en-US" smtClean="0"/>
              <a:t>11</a:t>
            </a:fld>
            <a:endParaRPr lang="zh-CN" altLang="en-US"/>
          </a:p>
        </p:txBody>
      </p:sp>
    </p:spTree>
    <p:extLst>
      <p:ext uri="{BB962C8B-B14F-4D97-AF65-F5344CB8AC3E}">
        <p14:creationId xmlns:p14="http://schemas.microsoft.com/office/powerpoint/2010/main" val="380015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根据特殊房间的具体功能推测出以下几类人员以及人员数量</a:t>
            </a:r>
          </a:p>
        </p:txBody>
      </p:sp>
      <p:sp>
        <p:nvSpPr>
          <p:cNvPr id="4" name="灯片编号占位符 3"/>
          <p:cNvSpPr>
            <a:spLocks noGrp="1"/>
          </p:cNvSpPr>
          <p:nvPr>
            <p:ph type="sldNum" sz="quarter" idx="5"/>
          </p:nvPr>
        </p:nvSpPr>
        <p:spPr/>
        <p:txBody>
          <a:bodyPr/>
          <a:lstStyle/>
          <a:p>
            <a:fld id="{42CDA1A4-2E61-4E27-8033-2B49FBF4AFDA}" type="slidenum">
              <a:rPr lang="zh-CN" altLang="en-US" smtClean="0"/>
              <a:t>12</a:t>
            </a:fld>
            <a:endParaRPr lang="zh-CN" altLang="en-US"/>
          </a:p>
        </p:txBody>
      </p:sp>
    </p:spTree>
    <p:extLst>
      <p:ext uri="{BB962C8B-B14F-4D97-AF65-F5344CB8AC3E}">
        <p14:creationId xmlns:p14="http://schemas.microsoft.com/office/powerpoint/2010/main" val="4168263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通过实时</a:t>
            </a:r>
            <a:r>
              <a:rPr lang="zh-CN" altLang="en-US" sz="1200" kern="1200" dirty="0">
                <a:solidFill>
                  <a:schemeClr val="tx1"/>
                </a:solidFill>
                <a:latin typeface="+mn-ea"/>
                <a:ea typeface="+mn-ea"/>
                <a:cs typeface="+mn-cs"/>
              </a:rPr>
              <a:t>会场人员力导向图，可以很清晰地得到工作人员的具体工作职能，得到右侧的工作人员职能划分旭日图</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13</a:t>
            </a:fld>
            <a:endParaRPr lang="zh-CN" altLang="en-US"/>
          </a:p>
        </p:txBody>
      </p:sp>
    </p:spTree>
    <p:extLst>
      <p:ext uri="{BB962C8B-B14F-4D97-AF65-F5344CB8AC3E}">
        <p14:creationId xmlns:p14="http://schemas.microsoft.com/office/powerpoint/2010/main" val="2288946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对会议期间的特殊位置进行统计分析，可以得到会议主讲台长期停留可能为资深专家和商业大咖进行会议报告，其余的特殊嘉宾便为</a:t>
            </a:r>
            <a:r>
              <a:rPr lang="en-US" altLang="zh-CN" dirty="0"/>
              <a:t>VIP</a:t>
            </a:r>
            <a:r>
              <a:rPr lang="zh-CN" altLang="en-US" dirty="0"/>
              <a:t>会员。</a:t>
            </a:r>
            <a:endParaRPr lang="en-US" altLang="zh-CN"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14</a:t>
            </a:fld>
            <a:endParaRPr lang="zh-CN" altLang="en-US"/>
          </a:p>
        </p:txBody>
      </p:sp>
    </p:spTree>
    <p:extLst>
      <p:ext uri="{BB962C8B-B14F-4D97-AF65-F5344CB8AC3E}">
        <p14:creationId xmlns:p14="http://schemas.microsoft.com/office/powerpoint/2010/main" val="422287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通过我们刚刚分析的会场相关信息，进而得到最终的结果，得到了工作人员</a:t>
            </a:r>
            <a:r>
              <a:rPr lang="en-US" altLang="zh-CN" dirty="0"/>
              <a:t>74</a:t>
            </a:r>
            <a:r>
              <a:rPr lang="zh-CN" altLang="en-US" dirty="0"/>
              <a:t>名分为七种类型。特殊嘉宾分为两种类型等等具体的</a:t>
            </a:r>
            <a:r>
              <a:rPr lang="zh-CN" altLang="en-US"/>
              <a:t>人员类型。</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15</a:t>
            </a:fld>
            <a:endParaRPr lang="zh-CN" altLang="en-US"/>
          </a:p>
        </p:txBody>
      </p:sp>
    </p:spTree>
    <p:extLst>
      <p:ext uri="{BB962C8B-B14F-4D97-AF65-F5344CB8AC3E}">
        <p14:creationId xmlns:p14="http://schemas.microsoft.com/office/powerpoint/2010/main" val="241828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对已划分的人员将其停留的位置以及停留时间使用气泡图展示，可以得到该类型人员的整体移动规律，</a:t>
            </a:r>
            <a:endParaRPr lang="en-US" altLang="zh-CN"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16</a:t>
            </a:fld>
            <a:endParaRPr lang="zh-CN" altLang="en-US"/>
          </a:p>
        </p:txBody>
      </p:sp>
    </p:spTree>
    <p:extLst>
      <p:ext uri="{BB962C8B-B14F-4D97-AF65-F5344CB8AC3E}">
        <p14:creationId xmlns:p14="http://schemas.microsoft.com/office/powerpoint/2010/main" val="2982145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首先我们平常是如何确定电子胸牌失窃呢？我觉得最简单的方法是，在同一时间刻度出现了多个胸牌坐标信息，进而继续分析当天的</a:t>
            </a:r>
            <a:r>
              <a:rPr lang="en-US" altLang="zh-CN" dirty="0" err="1"/>
              <a:t>sid</a:t>
            </a:r>
            <a:r>
              <a:rPr lang="zh-CN" altLang="en-US" dirty="0"/>
              <a:t>在同一时间刻出现的次数；</a:t>
            </a:r>
            <a:endParaRPr lang="en-US" altLang="zh-CN" dirty="0"/>
          </a:p>
          <a:p>
            <a:r>
              <a:rPr lang="zh-CN" altLang="en-US" dirty="0"/>
              <a:t>然后再通过会议期间参会人员的移动信息入手，发现在第一天</a:t>
            </a:r>
            <a:r>
              <a:rPr lang="en-US" altLang="zh-CN" dirty="0"/>
              <a:t>16632</a:t>
            </a:r>
            <a:r>
              <a:rPr lang="zh-CN" altLang="en-US" dirty="0"/>
              <a:t>的电子胸牌在同一时刻出现两个位置信息，并将其轨迹分离开来，在图中两个红点可以看到，其中左下方红点为异常人员，右上角为正常参会人员。</a:t>
            </a:r>
            <a:endParaRPr lang="en-US" altLang="zh-CN"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17</a:t>
            </a:fld>
            <a:endParaRPr lang="zh-CN" altLang="en-US"/>
          </a:p>
        </p:txBody>
      </p:sp>
    </p:spTree>
    <p:extLst>
      <p:ext uri="{BB962C8B-B14F-4D97-AF65-F5344CB8AC3E}">
        <p14:creationId xmlns:p14="http://schemas.microsoft.com/office/powerpoint/2010/main" val="2265556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a:t>
            </a:r>
            <a:r>
              <a:rPr lang="zh-CN" altLang="zh-CN" sz="1200" kern="1200" dirty="0">
                <a:solidFill>
                  <a:schemeClr val="tx1"/>
                </a:solidFill>
                <a:effectLst/>
                <a:latin typeface="+mn-lt"/>
                <a:ea typeface="+mn-ea"/>
                <a:cs typeface="+mn-cs"/>
              </a:rPr>
              <a:t>分析会议期间参会人员移动信息，发现在第二天，位于展厅的红色框选区域的传感器出现了故障，有</a:t>
            </a:r>
            <a:r>
              <a:rPr lang="en-US" altLang="zh-CN" sz="1200" kern="1200" dirty="0">
                <a:solidFill>
                  <a:schemeClr val="tx1"/>
                </a:solidFill>
                <a:effectLst/>
                <a:latin typeface="+mn-lt"/>
                <a:ea typeface="+mn-ea"/>
                <a:cs typeface="+mn-cs"/>
              </a:rPr>
              <a:t>638</a:t>
            </a:r>
            <a:r>
              <a:rPr lang="zh-CN" altLang="zh-CN" sz="1200" kern="1200" dirty="0">
                <a:solidFill>
                  <a:schemeClr val="tx1"/>
                </a:solidFill>
                <a:effectLst/>
                <a:latin typeface="+mn-lt"/>
                <a:ea typeface="+mn-ea"/>
                <a:cs typeface="+mn-cs"/>
              </a:rPr>
              <a:t>人的部分路径发生了丢失，</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其次</a:t>
            </a:r>
            <a:r>
              <a:rPr lang="zh-CN" altLang="zh-CN" sz="1200" kern="1200" dirty="0">
                <a:solidFill>
                  <a:schemeClr val="tx1"/>
                </a:solidFill>
                <a:effectLst/>
                <a:latin typeface="+mn-lt"/>
                <a:ea typeface="+mn-ea"/>
                <a:cs typeface="+mn-cs"/>
              </a:rPr>
              <a:t>其中以</a:t>
            </a:r>
            <a:r>
              <a:rPr lang="en-US" altLang="zh-CN" sz="1200" kern="1200" dirty="0">
                <a:solidFill>
                  <a:schemeClr val="tx1"/>
                </a:solidFill>
                <a:effectLst/>
                <a:latin typeface="+mn-lt"/>
                <a:ea typeface="+mn-ea"/>
                <a:cs typeface="+mn-cs"/>
              </a:rPr>
              <a:t>10068</a:t>
            </a:r>
            <a:r>
              <a:rPr lang="zh-CN" altLang="zh-CN" sz="1200" kern="1200" dirty="0">
                <a:solidFill>
                  <a:schemeClr val="tx1"/>
                </a:solidFill>
                <a:effectLst/>
                <a:latin typeface="+mn-lt"/>
                <a:ea typeface="+mn-ea"/>
                <a:cs typeface="+mn-cs"/>
              </a:rPr>
              <a:t>的轨迹路径为例，可以看出该人在展厅的路径发生跳跃，</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18</a:t>
            </a:fld>
            <a:endParaRPr lang="zh-CN" altLang="en-US"/>
          </a:p>
        </p:txBody>
      </p:sp>
    </p:spTree>
    <p:extLst>
      <p:ext uri="{BB962C8B-B14F-4D97-AF65-F5344CB8AC3E}">
        <p14:creationId xmlns:p14="http://schemas.microsoft.com/office/powerpoint/2010/main" val="16050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a:t>
            </a:r>
            <a:r>
              <a:rPr lang="zh-CN" altLang="zh-CN" sz="1200" kern="1200" dirty="0">
                <a:solidFill>
                  <a:schemeClr val="tx1"/>
                </a:solidFill>
                <a:effectLst/>
                <a:latin typeface="+mn-lt"/>
                <a:ea typeface="+mn-ea"/>
                <a:cs typeface="+mn-cs"/>
              </a:rPr>
              <a:t>对工作人员到位情况进行统计，发现在第二天当参会人员已有部分进入场馆并且</a:t>
            </a:r>
            <a:r>
              <a:rPr lang="zh-CN" altLang="en-US" sz="1200" kern="1200" dirty="0">
                <a:solidFill>
                  <a:schemeClr val="tx1"/>
                </a:solidFill>
                <a:effectLst/>
                <a:latin typeface="+mn-lt"/>
                <a:ea typeface="+mn-ea"/>
                <a:cs typeface="+mn-cs"/>
              </a:rPr>
              <a:t>前往</a:t>
            </a:r>
            <a:r>
              <a:rPr lang="zh-CN" altLang="zh-CN" sz="1200" kern="1200" dirty="0">
                <a:solidFill>
                  <a:schemeClr val="tx1"/>
                </a:solidFill>
                <a:effectLst/>
                <a:latin typeface="+mn-lt"/>
                <a:ea typeface="+mn-ea"/>
                <a:cs typeface="+mn-cs"/>
              </a:rPr>
              <a:t>服务台、展厅、主会场时，负责这三个区域的工作人员且尚未提前到场</a:t>
            </a:r>
            <a:r>
              <a:rPr lang="zh-CN" altLang="en-US" sz="1200" kern="1200" dirty="0">
                <a:solidFill>
                  <a:schemeClr val="tx1"/>
                </a:solidFill>
                <a:effectLst/>
                <a:latin typeface="+mn-lt"/>
                <a:ea typeface="+mn-ea"/>
                <a:cs typeface="+mn-cs"/>
              </a:rPr>
              <a:t>，如红色框选区域</a:t>
            </a:r>
            <a:r>
              <a:rPr lang="zh-CN" altLang="zh-CN" sz="1200" kern="1200" dirty="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42CDA1A4-2E61-4E27-8033-2B49FBF4AFDA}" type="slidenum">
              <a:rPr lang="zh-CN" altLang="en-US" smtClean="0"/>
              <a:t>19</a:t>
            </a:fld>
            <a:endParaRPr lang="zh-CN" altLang="en-US"/>
          </a:p>
        </p:txBody>
      </p:sp>
    </p:spTree>
    <p:extLst>
      <p:ext uri="{BB962C8B-B14F-4D97-AF65-F5344CB8AC3E}">
        <p14:creationId xmlns:p14="http://schemas.microsoft.com/office/powerpoint/2010/main" val="204135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大家应该都对本次挑战</a:t>
            </a:r>
            <a:r>
              <a:rPr lang="en-US" altLang="zh-CN" dirty="0"/>
              <a:t>Ⅰ</a:t>
            </a:r>
            <a:r>
              <a:rPr lang="zh-CN" altLang="en-US" dirty="0"/>
              <a:t>有所了解，我在开始之前提出这样一个问题，一个直观的可视分析解决方案应该是什么样？大家也许各自都有一个自己的展示想法</a:t>
            </a:r>
          </a:p>
        </p:txBody>
      </p:sp>
      <p:sp>
        <p:nvSpPr>
          <p:cNvPr id="4" name="灯片编号占位符 3"/>
          <p:cNvSpPr>
            <a:spLocks noGrp="1"/>
          </p:cNvSpPr>
          <p:nvPr>
            <p:ph type="sldNum" sz="quarter" idx="5"/>
          </p:nvPr>
        </p:nvSpPr>
        <p:spPr/>
        <p:txBody>
          <a:bodyPr/>
          <a:lstStyle/>
          <a:p>
            <a:fld id="{42CDA1A4-2E61-4E27-8033-2B49FBF4AFDA}" type="slidenum">
              <a:rPr lang="zh-CN" altLang="en-US" smtClean="0"/>
              <a:t>2</a:t>
            </a:fld>
            <a:endParaRPr lang="zh-CN" altLang="en-US"/>
          </a:p>
        </p:txBody>
      </p:sp>
    </p:spTree>
    <p:extLst>
      <p:ext uri="{BB962C8B-B14F-4D97-AF65-F5344CB8AC3E}">
        <p14:creationId xmlns:p14="http://schemas.microsoft.com/office/powerpoint/2010/main" val="3097687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对会场人数情况实时统计，发现于第一天</a:t>
            </a:r>
            <a:r>
              <a:rPr lang="en-US" altLang="zh-CN" sz="1200" kern="1200" dirty="0">
                <a:solidFill>
                  <a:schemeClr val="tx1"/>
                </a:solidFill>
                <a:effectLst/>
                <a:latin typeface="+mn-lt"/>
                <a:ea typeface="+mn-ea"/>
                <a:cs typeface="+mn-cs"/>
              </a:rPr>
              <a:t>8:00-9:10</a:t>
            </a:r>
            <a:r>
              <a:rPr lang="zh-CN" altLang="zh-CN" sz="1200" kern="1200" dirty="0">
                <a:solidFill>
                  <a:schemeClr val="tx1"/>
                </a:solidFill>
                <a:effectLst/>
                <a:latin typeface="+mn-lt"/>
                <a:ea typeface="+mn-ea"/>
                <a:cs typeface="+mn-cs"/>
              </a:rPr>
              <a:t>、第二天</a:t>
            </a:r>
            <a:r>
              <a:rPr lang="en-US" altLang="zh-CN" sz="1200" kern="1200" dirty="0">
                <a:solidFill>
                  <a:schemeClr val="tx1"/>
                </a:solidFill>
                <a:effectLst/>
                <a:latin typeface="+mn-lt"/>
                <a:ea typeface="+mn-ea"/>
                <a:cs typeface="+mn-cs"/>
              </a:rPr>
              <a:t>8:30-9:15</a:t>
            </a:r>
            <a:r>
              <a:rPr lang="zh-CN" altLang="zh-CN" sz="1200" kern="1200" dirty="0">
                <a:solidFill>
                  <a:schemeClr val="tx1"/>
                </a:solidFill>
                <a:effectLst/>
                <a:latin typeface="+mn-lt"/>
                <a:ea typeface="+mn-ea"/>
                <a:cs typeface="+mn-cs"/>
              </a:rPr>
              <a:t>、第三天</a:t>
            </a:r>
            <a:r>
              <a:rPr lang="en-US" altLang="zh-CN" sz="1200" kern="1200" dirty="0">
                <a:solidFill>
                  <a:schemeClr val="tx1"/>
                </a:solidFill>
                <a:effectLst/>
                <a:latin typeface="+mn-lt"/>
                <a:ea typeface="+mn-ea"/>
                <a:cs typeface="+mn-cs"/>
              </a:rPr>
              <a:t>8:30-9:40</a:t>
            </a:r>
            <a:r>
              <a:rPr lang="zh-CN" altLang="zh-CN" sz="1200" kern="1200" dirty="0">
                <a:solidFill>
                  <a:schemeClr val="tx1"/>
                </a:solidFill>
                <a:effectLst/>
                <a:latin typeface="+mn-lt"/>
                <a:ea typeface="+mn-ea"/>
                <a:cs typeface="+mn-cs"/>
              </a:rPr>
              <a:t>，三个时间段在签到处出现人员拥堵的异常情况</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20</a:t>
            </a:fld>
            <a:endParaRPr lang="zh-CN" altLang="en-US"/>
          </a:p>
        </p:txBody>
      </p:sp>
    </p:spTree>
    <p:extLst>
      <p:ext uri="{BB962C8B-B14F-4D97-AF65-F5344CB8AC3E}">
        <p14:creationId xmlns:p14="http://schemas.microsoft.com/office/powerpoint/2010/main" val="469168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会议三天，会议开会与散会时在会场出入口均出现大量人数拥堵，</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21</a:t>
            </a:fld>
            <a:endParaRPr lang="zh-CN" altLang="en-US"/>
          </a:p>
        </p:txBody>
      </p:sp>
    </p:spTree>
    <p:extLst>
      <p:ext uri="{BB962C8B-B14F-4D97-AF65-F5344CB8AC3E}">
        <p14:creationId xmlns:p14="http://schemas.microsoft.com/office/powerpoint/2010/main" val="4060669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会议三天内，在会议结束后，大量人员前往厕所，导致厕所门口出现人员拥堵的情况，</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22</a:t>
            </a:fld>
            <a:endParaRPr lang="zh-CN" altLang="en-US"/>
          </a:p>
        </p:txBody>
      </p:sp>
    </p:spTree>
    <p:extLst>
      <p:ext uri="{BB962C8B-B14F-4D97-AF65-F5344CB8AC3E}">
        <p14:creationId xmlns:p14="http://schemas.microsoft.com/office/powerpoint/2010/main" val="2670965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第三天，</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会场人数远远高于正在开会的其他会场的人数，且高于</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会场前两天平均会场人数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左侧人数实时统计以及右侧的</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热力柱状图可以看出</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23</a:t>
            </a:fld>
            <a:endParaRPr lang="zh-CN" altLang="en-US"/>
          </a:p>
        </p:txBody>
      </p:sp>
    </p:spTree>
    <p:extLst>
      <p:ext uri="{BB962C8B-B14F-4D97-AF65-F5344CB8AC3E}">
        <p14:creationId xmlns:p14="http://schemas.microsoft.com/office/powerpoint/2010/main" val="286014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前面我所提到的异常事件均为，相对重要的异常，还有许多相对零碎的异常事件我便不一一列举，如</a:t>
            </a:r>
            <a:r>
              <a:rPr lang="en-US" altLang="zh-CN" dirty="0"/>
              <a:t>….</a:t>
            </a:r>
            <a:r>
              <a:rPr lang="zh-CN" altLang="en-US" dirty="0"/>
              <a:t>值得主办方关注。</a:t>
            </a:r>
          </a:p>
        </p:txBody>
      </p:sp>
      <p:sp>
        <p:nvSpPr>
          <p:cNvPr id="4" name="灯片编号占位符 3"/>
          <p:cNvSpPr>
            <a:spLocks noGrp="1"/>
          </p:cNvSpPr>
          <p:nvPr>
            <p:ph type="sldNum" sz="quarter" idx="5"/>
          </p:nvPr>
        </p:nvSpPr>
        <p:spPr/>
        <p:txBody>
          <a:bodyPr/>
          <a:lstStyle/>
          <a:p>
            <a:fld id="{42CDA1A4-2E61-4E27-8033-2B49FBF4AFDA}" type="slidenum">
              <a:rPr lang="zh-CN" altLang="en-US" smtClean="0"/>
              <a:t>24</a:t>
            </a:fld>
            <a:endParaRPr lang="zh-CN" altLang="en-US"/>
          </a:p>
        </p:txBody>
      </p:sp>
    </p:spTree>
    <p:extLst>
      <p:ext uri="{BB962C8B-B14F-4D97-AF65-F5344CB8AC3E}">
        <p14:creationId xmlns:p14="http://schemas.microsoft.com/office/powerpoint/2010/main" val="4024807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CDA1A4-2E61-4E27-8033-2B49FBF4AFDA}" type="slidenum">
              <a:rPr lang="zh-CN" altLang="en-US" smtClean="0"/>
              <a:t>25</a:t>
            </a:fld>
            <a:endParaRPr lang="zh-CN" altLang="en-US"/>
          </a:p>
        </p:txBody>
      </p:sp>
    </p:spTree>
    <p:extLst>
      <p:ext uri="{BB962C8B-B14F-4D97-AF65-F5344CB8AC3E}">
        <p14:creationId xmlns:p14="http://schemas.microsoft.com/office/powerpoint/2010/main" val="583579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最后我将对我们的项目做一个总结，我们的优势在于</a:t>
            </a:r>
            <a:r>
              <a:rPr lang="en-US" altLang="zh-CN" dirty="0"/>
              <a:t>…</a:t>
            </a:r>
          </a:p>
          <a:p>
            <a:endParaRPr lang="en-US" altLang="zh-CN" dirty="0"/>
          </a:p>
          <a:p>
            <a:pPr algn="just"/>
            <a:r>
              <a:rPr lang="zh-CN" altLang="en-US" sz="1200" b="1" dirty="0">
                <a:solidFill>
                  <a:schemeClr val="accent4">
                    <a:lumMod val="20000"/>
                    <a:lumOff val="80000"/>
                  </a:schemeClr>
                </a:solidFill>
                <a:latin typeface="+mn-ea"/>
                <a:ea typeface="+mn-ea"/>
              </a:rPr>
              <a:t>设计出全面、直观的可视分析系统</a:t>
            </a:r>
            <a:r>
              <a:rPr lang="en-US" altLang="zh-CN" sz="1200" b="1" dirty="0">
                <a:solidFill>
                  <a:schemeClr val="accent4">
                    <a:lumMod val="20000"/>
                    <a:lumOff val="80000"/>
                  </a:schemeClr>
                </a:solidFill>
                <a:latin typeface="+mn-ea"/>
                <a:ea typeface="+mn-ea"/>
              </a:rPr>
              <a:t>SC-Vis</a:t>
            </a:r>
            <a:r>
              <a:rPr lang="zh-CN" altLang="en-US" sz="1200" b="1" dirty="0">
                <a:solidFill>
                  <a:schemeClr val="accent4">
                    <a:lumMod val="20000"/>
                    <a:lumOff val="80000"/>
                  </a:schemeClr>
                </a:solidFill>
                <a:latin typeface="+mn-ea"/>
                <a:ea typeface="+mn-ea"/>
              </a:rPr>
              <a:t>，其中实时交互与实时异常警告弹窗是我们的一大特点。</a:t>
            </a:r>
            <a:endParaRPr lang="en-US" altLang="zh-CN" sz="1200" b="1" dirty="0">
              <a:solidFill>
                <a:schemeClr val="accent4">
                  <a:lumMod val="20000"/>
                  <a:lumOff val="80000"/>
                </a:schemeClr>
              </a:solidFill>
              <a:latin typeface="+mn-ea"/>
              <a:ea typeface="+mn-ea"/>
            </a:endParaRPr>
          </a:p>
          <a:p>
            <a:pPr algn="just"/>
            <a:r>
              <a:rPr lang="en-US" altLang="zh-CN" sz="1200" b="1" dirty="0">
                <a:solidFill>
                  <a:schemeClr val="accent4">
                    <a:lumMod val="20000"/>
                    <a:lumOff val="80000"/>
                  </a:schemeClr>
                </a:solidFill>
                <a:latin typeface="+mn-ea"/>
                <a:ea typeface="+mn-ea"/>
              </a:rPr>
              <a:t>    </a:t>
            </a:r>
            <a:r>
              <a:rPr lang="zh-CN" altLang="en-US" sz="1200" b="1" dirty="0">
                <a:solidFill>
                  <a:schemeClr val="accent4">
                    <a:lumMod val="20000"/>
                    <a:lumOff val="80000"/>
                  </a:schemeClr>
                </a:solidFill>
                <a:latin typeface="+mn-ea"/>
                <a:ea typeface="+mn-ea"/>
              </a:rPr>
              <a:t>我们的系统使用动态分析出可能出现的异常问题，相对较好地完成了大赛交代的任务。 </a:t>
            </a:r>
            <a:endParaRPr lang="en-US" altLang="zh-CN" sz="1200" b="1" dirty="0">
              <a:solidFill>
                <a:schemeClr val="accent4">
                  <a:lumMod val="20000"/>
                  <a:lumOff val="80000"/>
                </a:schemeClr>
              </a:solidFill>
              <a:latin typeface="+mn-ea"/>
              <a:ea typeface="+mn-ea"/>
            </a:endParaRPr>
          </a:p>
          <a:p>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26</a:t>
            </a:fld>
            <a:endParaRPr lang="zh-CN" altLang="en-US"/>
          </a:p>
        </p:txBody>
      </p:sp>
    </p:spTree>
    <p:extLst>
      <p:ext uri="{BB962C8B-B14F-4D97-AF65-F5344CB8AC3E}">
        <p14:creationId xmlns:p14="http://schemas.microsoft.com/office/powerpoint/2010/main" val="3455113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a:t>
            </a:r>
          </a:p>
        </p:txBody>
      </p:sp>
      <p:sp>
        <p:nvSpPr>
          <p:cNvPr id="4" name="灯片编号占位符 3"/>
          <p:cNvSpPr>
            <a:spLocks noGrp="1"/>
          </p:cNvSpPr>
          <p:nvPr>
            <p:ph type="sldNum" sz="quarter" idx="5"/>
          </p:nvPr>
        </p:nvSpPr>
        <p:spPr/>
        <p:txBody>
          <a:bodyPr/>
          <a:lstStyle/>
          <a:p>
            <a:fld id="{42CDA1A4-2E61-4E27-8033-2B49FBF4AFDA}" type="slidenum">
              <a:rPr lang="zh-CN" altLang="en-US" smtClean="0"/>
              <a:t>28</a:t>
            </a:fld>
            <a:endParaRPr lang="zh-CN" altLang="en-US"/>
          </a:p>
        </p:txBody>
      </p:sp>
    </p:spTree>
    <p:extLst>
      <p:ext uri="{BB962C8B-B14F-4D97-AF65-F5344CB8AC3E}">
        <p14:creationId xmlns:p14="http://schemas.microsoft.com/office/powerpoint/2010/main" val="337959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3</a:t>
            </a:fld>
            <a:endParaRPr lang="zh-CN" altLang="en-US"/>
          </a:p>
        </p:txBody>
      </p:sp>
    </p:spTree>
    <p:extLst>
      <p:ext uri="{BB962C8B-B14F-4D97-AF65-F5344CB8AC3E}">
        <p14:creationId xmlns:p14="http://schemas.microsoft.com/office/powerpoint/2010/main" val="157811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CDA1A4-2E61-4E27-8033-2B49FBF4AFDA}" type="slidenum">
              <a:rPr lang="zh-CN" altLang="en-US" smtClean="0"/>
              <a:t>4</a:t>
            </a:fld>
            <a:endParaRPr lang="zh-CN" altLang="en-US"/>
          </a:p>
        </p:txBody>
      </p:sp>
    </p:spTree>
    <p:extLst>
      <p:ext uri="{BB962C8B-B14F-4D97-AF65-F5344CB8AC3E}">
        <p14:creationId xmlns:p14="http://schemas.microsoft.com/office/powerpoint/2010/main" val="69441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大家应该对本次挑战赛信息都有所了解，我便不一一叙述</a:t>
            </a:r>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5</a:t>
            </a:fld>
            <a:endParaRPr lang="zh-CN" altLang="en-US"/>
          </a:p>
        </p:txBody>
      </p:sp>
    </p:spTree>
    <p:extLst>
      <p:ext uri="{BB962C8B-B14F-4D97-AF65-F5344CB8AC3E}">
        <p14:creationId xmlns:p14="http://schemas.microsoft.com/office/powerpoint/2010/main" val="2133742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6</a:t>
            </a:fld>
            <a:endParaRPr lang="zh-CN" altLang="en-US"/>
          </a:p>
        </p:txBody>
      </p:sp>
    </p:spTree>
    <p:extLst>
      <p:ext uri="{BB962C8B-B14F-4D97-AF65-F5344CB8AC3E}">
        <p14:creationId xmlns:p14="http://schemas.microsoft.com/office/powerpoint/2010/main" val="1559504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接下来介绍我们的的</a:t>
            </a:r>
            <a:r>
              <a:rPr lang="en-US" altLang="zh-CN" dirty="0"/>
              <a:t>SC-Vis</a:t>
            </a:r>
            <a:r>
              <a:rPr lang="zh-CN" altLang="en-US" dirty="0"/>
              <a:t>项目，</a:t>
            </a:r>
          </a:p>
        </p:txBody>
      </p:sp>
      <p:sp>
        <p:nvSpPr>
          <p:cNvPr id="4" name="灯片编号占位符 3"/>
          <p:cNvSpPr>
            <a:spLocks noGrp="1"/>
          </p:cNvSpPr>
          <p:nvPr>
            <p:ph type="sldNum" sz="quarter" idx="10"/>
          </p:nvPr>
        </p:nvSpPr>
        <p:spPr/>
        <p:txBody>
          <a:bodyPr/>
          <a:lstStyle/>
          <a:p>
            <a:fld id="{42CDA1A4-2E61-4E27-8033-2B49FBF4AFD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首先展示的，这是</a:t>
            </a:r>
            <a:r>
              <a:rPr lang="en-US" altLang="zh-CN" dirty="0"/>
              <a:t>SC-Vis</a:t>
            </a:r>
            <a:r>
              <a:rPr lang="zh-CN" altLang="en-US" dirty="0"/>
              <a:t>可视化系统的演示大体流程</a:t>
            </a:r>
            <a:endParaRPr lang="en-US" altLang="zh-CN" dirty="0"/>
          </a:p>
          <a:p>
            <a:r>
              <a:rPr lang="zh-CN" altLang="en-US" dirty="0"/>
              <a:t>该视频展示了我们设计的 </a:t>
            </a:r>
            <a:r>
              <a:rPr lang="en-US" altLang="zh-CN" dirty="0"/>
              <a:t>SC-Vis</a:t>
            </a:r>
            <a:r>
              <a:rPr lang="zh-CN" altLang="en-US" dirty="0"/>
              <a:t>可视分析系统的主要特色：动态展示会场人员流动情况；以及动态信息提示；</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8</a:t>
            </a:fld>
            <a:endParaRPr lang="zh-CN" altLang="en-US"/>
          </a:p>
        </p:txBody>
      </p:sp>
    </p:spTree>
    <p:extLst>
      <p:ext uri="{BB962C8B-B14F-4D97-AF65-F5344CB8AC3E}">
        <p14:creationId xmlns:p14="http://schemas.microsoft.com/office/powerpoint/2010/main" val="837079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基于挑战赛提出的分析任务，我们设计的 </a:t>
            </a:r>
            <a:r>
              <a:rPr lang="en-US" altLang="zh-CN" dirty="0"/>
              <a:t>SC-Vis</a:t>
            </a:r>
            <a:r>
              <a:rPr lang="zh-CN" altLang="en-US" dirty="0"/>
              <a:t>可视分析系统由基础模块和个体分析模块组成；基础模块用于研究会场整体人员流动情况以及会场可能出现的异常问题分析</a:t>
            </a:r>
            <a:endParaRPr lang="en-US" altLang="zh-CN" dirty="0"/>
          </a:p>
          <a:p>
            <a:r>
              <a:rPr lang="zh-CN" altLang="en-US" dirty="0"/>
              <a:t>其中实时监控板块包含了：</a:t>
            </a:r>
            <a:endParaRPr lang="en-US" altLang="zh-CN" dirty="0"/>
          </a:p>
          <a:p>
            <a:pPr marL="342900" indent="-342900" algn="l" defTabSz="914400" rtl="0" eaLnBrk="1" latinLnBrk="0" hangingPunct="1">
              <a:buFont typeface="Wingdings" panose="05000000000000000000" pitchFamily="2" charset="2"/>
              <a:buChar char="l"/>
            </a:pPr>
            <a:r>
              <a:rPr lang="zh-CN" altLang="en-US" sz="1200" kern="1200" dirty="0">
                <a:solidFill>
                  <a:schemeClr val="tx1"/>
                </a:solidFill>
                <a:latin typeface="+mn-ea"/>
                <a:ea typeface="+mn-ea"/>
                <a:cs typeface="+mn-cs"/>
              </a:rPr>
              <a:t>会场人员力导向图：用于实时展示会场人员整体流动情况</a:t>
            </a:r>
            <a:endParaRPr lang="en-US" altLang="zh-CN" sz="1200" kern="1200" dirty="0">
              <a:solidFill>
                <a:schemeClr val="tx1"/>
              </a:solidFill>
              <a:latin typeface="+mn-ea"/>
              <a:ea typeface="+mn-ea"/>
              <a:cs typeface="+mn-cs"/>
            </a:endParaRPr>
          </a:p>
          <a:p>
            <a:pPr marL="342900" indent="-342900" algn="l" defTabSz="914400" rtl="0" eaLnBrk="1" latinLnBrk="0" hangingPunct="1">
              <a:buFont typeface="Wingdings" panose="05000000000000000000" pitchFamily="2" charset="2"/>
              <a:buChar char="l"/>
            </a:pPr>
            <a:r>
              <a:rPr lang="zh-CN" altLang="en-US" sz="1200" kern="1200" dirty="0">
                <a:solidFill>
                  <a:schemeClr val="tx1"/>
                </a:solidFill>
                <a:latin typeface="+mn-ea"/>
                <a:ea typeface="+mn-ea"/>
                <a:cs typeface="+mn-cs"/>
              </a:rPr>
              <a:t>会场人员实时统计条形图：实时展示各会场人数以及密集程度</a:t>
            </a:r>
            <a:endParaRPr lang="en-US" altLang="zh-CN" sz="1200" kern="1200" dirty="0">
              <a:solidFill>
                <a:schemeClr val="tx1"/>
              </a:solidFill>
              <a:latin typeface="+mn-ea"/>
              <a:ea typeface="+mn-ea"/>
              <a:cs typeface="+mn-cs"/>
            </a:endParaRPr>
          </a:p>
          <a:p>
            <a:pPr marL="342900" indent="-342900" algn="l" defTabSz="914400" rtl="0" eaLnBrk="1" latinLnBrk="0" hangingPunct="1">
              <a:buFont typeface="Wingdings" panose="05000000000000000000" pitchFamily="2" charset="2"/>
              <a:buChar char="l"/>
            </a:pPr>
            <a:r>
              <a:rPr lang="zh-CN" altLang="en-US" sz="1200" kern="1200" dirty="0">
                <a:solidFill>
                  <a:schemeClr val="tx1"/>
                </a:solidFill>
                <a:latin typeface="+mn-ea"/>
                <a:ea typeface="+mn-ea"/>
                <a:cs typeface="+mn-cs"/>
              </a:rPr>
              <a:t>异常事件报警窗口：展示会场出现的异常问题，以及系统自动给出相对应的处理方案</a:t>
            </a:r>
            <a:endParaRPr lang="en-US" altLang="zh-CN" sz="1200" kern="1200" dirty="0">
              <a:solidFill>
                <a:schemeClr val="tx1"/>
              </a:solidFill>
              <a:latin typeface="+mn-ea"/>
              <a:ea typeface="+mn-ea"/>
              <a:cs typeface="+mn-cs"/>
            </a:endParaRPr>
          </a:p>
          <a:p>
            <a:pPr marL="342900" indent="-342900" algn="l" defTabSz="914400" rtl="0" eaLnBrk="1" latinLnBrk="0" hangingPunct="1">
              <a:buFont typeface="Wingdings" panose="05000000000000000000" pitchFamily="2" charset="2"/>
              <a:buChar char="l"/>
            </a:pPr>
            <a:r>
              <a:rPr lang="zh-CN" altLang="en-US" sz="1200" kern="1200" dirty="0">
                <a:solidFill>
                  <a:schemeClr val="tx1"/>
                </a:solidFill>
                <a:latin typeface="+mn-ea"/>
                <a:ea typeface="+mn-ea"/>
                <a:cs typeface="+mn-cs"/>
              </a:rPr>
              <a:t>点击绿色实时监控，便可收起</a:t>
            </a:r>
            <a:endParaRPr lang="en-US" altLang="zh-CN" sz="1200" kern="1200" dirty="0">
              <a:solidFill>
                <a:schemeClr val="tx1"/>
              </a:solidFill>
              <a:latin typeface="+mn-ea"/>
              <a:ea typeface="+mn-ea"/>
              <a:cs typeface="+mn-cs"/>
            </a:endParaRPr>
          </a:p>
          <a:p>
            <a:pPr marL="342900" indent="-342900" algn="l" defTabSz="914400" rtl="0" eaLnBrk="1" latinLnBrk="0" hangingPunct="1">
              <a:buFont typeface="Wingdings" panose="05000000000000000000" pitchFamily="2" charset="2"/>
              <a:buChar char="l"/>
            </a:pPr>
            <a:r>
              <a:rPr lang="zh-CN" altLang="en-US" sz="1200" kern="1200" dirty="0">
                <a:solidFill>
                  <a:schemeClr val="tx1"/>
                </a:solidFill>
                <a:latin typeface="+mn-ea"/>
                <a:ea typeface="+mn-ea"/>
                <a:cs typeface="+mn-cs"/>
              </a:rPr>
              <a:t>异常事件分析展示窗口：展示会场可能出现的异常，进行数据处理与分析</a:t>
            </a:r>
            <a:endParaRPr lang="en-US" altLang="zh-CN" sz="1200" kern="1200" dirty="0">
              <a:solidFill>
                <a:schemeClr val="tx1"/>
              </a:solidFill>
              <a:latin typeface="+mn-ea"/>
              <a:ea typeface="+mn-ea"/>
              <a:cs typeface="+mn-cs"/>
            </a:endParaRPr>
          </a:p>
          <a:p>
            <a:pPr marL="342900" indent="-342900" algn="l" defTabSz="914400" rtl="0" eaLnBrk="1" latinLnBrk="0" hangingPunct="1">
              <a:buFont typeface="Wingdings" panose="05000000000000000000" pitchFamily="2" charset="2"/>
              <a:buChar char="l"/>
            </a:pPr>
            <a:r>
              <a:rPr lang="zh-CN" altLang="en-US" sz="1200" kern="1200" dirty="0">
                <a:solidFill>
                  <a:schemeClr val="tx1"/>
                </a:solidFill>
                <a:latin typeface="+mn-ea"/>
                <a:ea typeface="+mn-ea"/>
                <a:cs typeface="+mn-cs"/>
              </a:rPr>
              <a:t>会场人数情况</a:t>
            </a:r>
            <a:r>
              <a:rPr lang="en-US" altLang="zh-CN" sz="1200" kern="1200" dirty="0">
                <a:solidFill>
                  <a:schemeClr val="tx1"/>
                </a:solidFill>
                <a:latin typeface="+mn-ea"/>
                <a:ea typeface="+mn-ea"/>
                <a:cs typeface="+mn-cs"/>
              </a:rPr>
              <a:t>3D</a:t>
            </a:r>
            <a:r>
              <a:rPr lang="zh-CN" altLang="en-US" sz="1200" kern="1200" dirty="0">
                <a:solidFill>
                  <a:schemeClr val="tx1"/>
                </a:solidFill>
                <a:latin typeface="+mn-ea"/>
                <a:ea typeface="+mn-ea"/>
                <a:cs typeface="+mn-cs"/>
              </a:rPr>
              <a:t>热力柱状图：展示会场各区域人数分布情况</a:t>
            </a:r>
            <a:endParaRPr lang="en-US" altLang="zh-CN" sz="1200" kern="1200" dirty="0">
              <a:solidFill>
                <a:schemeClr val="tx1"/>
              </a:solidFill>
              <a:latin typeface="+mn-ea"/>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42CDA1A4-2E61-4E27-8033-2B49FBF4AFDA}" type="slidenum">
              <a:rPr lang="zh-CN" altLang="en-US" smtClean="0"/>
              <a:t>9</a:t>
            </a:fld>
            <a:endParaRPr lang="zh-CN" altLang="en-US"/>
          </a:p>
        </p:txBody>
      </p:sp>
    </p:spTree>
    <p:extLst>
      <p:ext uri="{BB962C8B-B14F-4D97-AF65-F5344CB8AC3E}">
        <p14:creationId xmlns:p14="http://schemas.microsoft.com/office/powerpoint/2010/main" val="1273222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AAF774C-818F-4967-9FB1-5064F21169F3}" type="slidenum">
              <a:rPr lang="zh-CN" altLang="en-US" smtClean="0"/>
              <a:t>‹#›</a:t>
            </a:fld>
            <a:endParaRPr lang="zh-CN" altLang="en-US"/>
          </a:p>
        </p:txBody>
      </p:sp>
      <p:sp>
        <p:nvSpPr>
          <p:cNvPr id="5" name="直角三角形 4"/>
          <p:cNvSpPr/>
          <p:nvPr userDrawn="1"/>
        </p:nvSpPr>
        <p:spPr>
          <a:xfrm rot="5400000">
            <a:off x="2161027" y="-2080771"/>
            <a:ext cx="4844385"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userDrawn="1"/>
        </p:nvSpPr>
        <p:spPr>
          <a:xfrm rot="5400000">
            <a:off x="1347960" y="-1347958"/>
            <a:ext cx="3484962"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userDrawn="1"/>
        </p:nvSpPr>
        <p:spPr>
          <a:xfrm rot="5400000">
            <a:off x="711844" y="-711843"/>
            <a:ext cx="1840375"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直角三角形 1"/>
          <p:cNvSpPr/>
          <p:nvPr userDrawn="1"/>
        </p:nvSpPr>
        <p:spPr>
          <a:xfrm rot="5400000">
            <a:off x="2161027" y="-2080771"/>
            <a:ext cx="4844385"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5400000">
            <a:off x="1347960" y="-1347958"/>
            <a:ext cx="3484962"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rot="5400000">
            <a:off x="711844" y="-711843"/>
            <a:ext cx="1840375"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直角三角形 1"/>
          <p:cNvSpPr/>
          <p:nvPr userDrawn="1"/>
        </p:nvSpPr>
        <p:spPr>
          <a:xfrm rot="5400000">
            <a:off x="2161027" y="-2080771"/>
            <a:ext cx="4844385"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5400000">
            <a:off x="1347960" y="-1347958"/>
            <a:ext cx="3484962"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rot="5400000">
            <a:off x="711844" y="-711843"/>
            <a:ext cx="1840375"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icture Placeholder 7"/>
          <p:cNvSpPr>
            <a:spLocks noGrp="1"/>
          </p:cNvSpPr>
          <p:nvPr>
            <p:ph type="pic" sz="quarter" idx="16"/>
          </p:nvPr>
        </p:nvSpPr>
        <p:spPr>
          <a:xfrm>
            <a:off x="3700835" y="27490"/>
            <a:ext cx="2595793" cy="3183037"/>
          </a:xfrm>
          <a:prstGeom prst="rect">
            <a:avLst/>
          </a:prstGeom>
          <a:no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Picture Placeholder 7"/>
          <p:cNvSpPr>
            <a:spLocks noGrp="1"/>
          </p:cNvSpPr>
          <p:nvPr>
            <p:ph type="pic" sz="quarter" idx="17"/>
          </p:nvPr>
        </p:nvSpPr>
        <p:spPr>
          <a:xfrm>
            <a:off x="3700835" y="3347184"/>
            <a:ext cx="2595793" cy="1747778"/>
          </a:xfrm>
          <a:prstGeom prst="rect">
            <a:avLst/>
          </a:prstGeom>
          <a:no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8" name="Picture Placeholder 7"/>
          <p:cNvSpPr>
            <a:spLocks noGrp="1"/>
          </p:cNvSpPr>
          <p:nvPr>
            <p:ph type="pic" sz="quarter" idx="18"/>
          </p:nvPr>
        </p:nvSpPr>
        <p:spPr>
          <a:xfrm>
            <a:off x="6432461" y="27489"/>
            <a:ext cx="2595793" cy="1747778"/>
          </a:xfrm>
          <a:prstGeom prst="rect">
            <a:avLst/>
          </a:prstGeom>
          <a:no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Picture Placeholder 7"/>
          <p:cNvSpPr>
            <a:spLocks noGrp="1"/>
          </p:cNvSpPr>
          <p:nvPr>
            <p:ph type="pic" sz="quarter" idx="19"/>
          </p:nvPr>
        </p:nvSpPr>
        <p:spPr>
          <a:xfrm>
            <a:off x="6432461" y="1911925"/>
            <a:ext cx="2595793" cy="3183037"/>
          </a:xfrm>
          <a:prstGeom prst="rect">
            <a:avLst/>
          </a:prstGeom>
          <a:no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直角三角形 1"/>
          <p:cNvSpPr/>
          <p:nvPr userDrawn="1"/>
        </p:nvSpPr>
        <p:spPr>
          <a:xfrm rot="5400000">
            <a:off x="2161027" y="-2080771"/>
            <a:ext cx="4844385"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5400000">
            <a:off x="1347960" y="-1347958"/>
            <a:ext cx="3484962"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rot="5400000">
            <a:off x="711844" y="-711843"/>
            <a:ext cx="1840375"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8"/>
          </p:nvPr>
        </p:nvSpPr>
        <p:spPr>
          <a:xfrm>
            <a:off x="815610" y="1439056"/>
            <a:ext cx="1963079" cy="1352530"/>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10" name="组合 9"/>
          <p:cNvGrpSpPr/>
          <p:nvPr userDrawn="1"/>
        </p:nvGrpSpPr>
        <p:grpSpPr>
          <a:xfrm>
            <a:off x="281245" y="272913"/>
            <a:ext cx="470000" cy="552363"/>
            <a:chOff x="281518" y="2070153"/>
            <a:chExt cx="470000" cy="552363"/>
          </a:xfrm>
        </p:grpSpPr>
        <p:sp>
          <p:nvSpPr>
            <p:cNvPr id="11" name="任意多边形 10"/>
            <p:cNvSpPr/>
            <p:nvPr/>
          </p:nvSpPr>
          <p:spPr>
            <a:xfrm>
              <a:off x="283376" y="2070153"/>
              <a:ext cx="468142" cy="55236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28575">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sp>
          <p:nvSpPr>
            <p:cNvPr id="12" name="矩形 11"/>
            <p:cNvSpPr/>
            <p:nvPr/>
          </p:nvSpPr>
          <p:spPr>
            <a:xfrm>
              <a:off x="281518" y="2171640"/>
              <a:ext cx="470000" cy="400110"/>
            </a:xfrm>
            <a:prstGeom prst="rect">
              <a:avLst/>
            </a:prstGeom>
          </p:spPr>
          <p:txBody>
            <a:bodyPr wrap="none">
              <a:spAutoFit/>
            </a:bodyPr>
            <a:lstStyle/>
            <a:p>
              <a:pPr algn="ctr"/>
              <a:r>
                <a:rPr lang="en-US" altLang="zh-CN" sz="2000" b="1">
                  <a:solidFill>
                    <a:srgbClr val="DAB96E"/>
                  </a:solidFill>
                  <a:latin typeface="Arial" panose="020B0604020202020204"/>
                  <a:ea typeface="微软雅黑" panose="020B0503020204020204" charset="-122"/>
                  <a:sym typeface="Calibri" panose="020F0502020204030204" pitchFamily="34" charset="0"/>
                </a:rPr>
                <a:t>03</a:t>
              </a:r>
              <a:endParaRPr lang="zh-CN" altLang="en-US" sz="1800" b="1">
                <a:solidFill>
                  <a:srgbClr val="DAB96E"/>
                </a:solidFill>
              </a:endParaRPr>
            </a:p>
          </p:txBody>
        </p:sp>
      </p:grpSp>
      <p:sp>
        <p:nvSpPr>
          <p:cNvPr id="21" name="Picture Placeholder 7"/>
          <p:cNvSpPr>
            <a:spLocks noGrp="1"/>
          </p:cNvSpPr>
          <p:nvPr>
            <p:ph type="pic" sz="quarter" idx="19"/>
          </p:nvPr>
        </p:nvSpPr>
        <p:spPr>
          <a:xfrm>
            <a:off x="6067221" y="1439056"/>
            <a:ext cx="1963079" cy="1352530"/>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2" name="Picture Placeholder 7"/>
          <p:cNvSpPr>
            <a:spLocks noGrp="1"/>
          </p:cNvSpPr>
          <p:nvPr>
            <p:ph type="pic" sz="quarter" idx="20"/>
          </p:nvPr>
        </p:nvSpPr>
        <p:spPr>
          <a:xfrm>
            <a:off x="3441415" y="3227669"/>
            <a:ext cx="1963079" cy="1352530"/>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3" name="矩形 22"/>
          <p:cNvSpPr/>
          <p:nvPr userDrawn="1"/>
        </p:nvSpPr>
        <p:spPr>
          <a:xfrm>
            <a:off x="3437010" y="1439056"/>
            <a:ext cx="1966711" cy="1352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815610" y="3256900"/>
            <a:ext cx="1966711" cy="1352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6062815" y="3227669"/>
            <a:ext cx="1966711" cy="1352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直角三角形 1"/>
          <p:cNvSpPr/>
          <p:nvPr userDrawn="1"/>
        </p:nvSpPr>
        <p:spPr>
          <a:xfrm rot="5400000">
            <a:off x="2161027" y="-2080771"/>
            <a:ext cx="4844385"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5400000">
            <a:off x="1347960" y="-1347958"/>
            <a:ext cx="3484962"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rot="5400000">
            <a:off x="711844" y="-711843"/>
            <a:ext cx="1840375"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srcRect/>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screen"/>
          <a:srcRect/>
          <a:stretch>
            <a:fillRect/>
          </a:stretch>
        </p:blipFill>
        <p:spPr>
          <a:xfrm>
            <a:off x="0" y="0"/>
            <a:ext cx="9144000" cy="5143500"/>
          </a:xfrm>
          <a:prstGeom prst="rect">
            <a:avLst/>
          </a:prstGeom>
        </p:spPr>
      </p:pic>
      <p:sp>
        <p:nvSpPr>
          <p:cNvPr id="10" name="直角三角形 9"/>
          <p:cNvSpPr/>
          <p:nvPr userDrawn="1"/>
        </p:nvSpPr>
        <p:spPr>
          <a:xfrm flipH="1">
            <a:off x="1232603" y="813916"/>
            <a:ext cx="7911397" cy="432958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DEB9CBA-3CC8-453B-B7A8-8CDA2C6EA4EB}" type="datetimeFigureOut">
              <a:rPr lang="zh-CN" altLang="en-US" smtClean="0"/>
              <a:t>2019/7/22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AAF774C-818F-4967-9FB1-5064F21169F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0E0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DEB9CBA-3CC8-453B-B7A8-8CDA2C6EA4EB}" type="datetimeFigureOut">
              <a:rPr lang="zh-CN" altLang="en-US" smtClean="0"/>
              <a:t>2019/7/22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AF774C-818F-4967-9FB1-5064F21169F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直角三角形 41"/>
          <p:cNvSpPr/>
          <p:nvPr/>
        </p:nvSpPr>
        <p:spPr>
          <a:xfrm rot="5400000">
            <a:off x="2165396" y="-2390735"/>
            <a:ext cx="4844385" cy="9121562"/>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rot="5400000">
            <a:off x="1347960" y="-1340761"/>
            <a:ext cx="3484962" cy="6180881"/>
          </a:xfrm>
          <a:prstGeom prst="rtTriangle">
            <a:avLst/>
          </a:prstGeom>
          <a:solidFill>
            <a:srgbClr val="23232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rot="5400000">
            <a:off x="711844" y="-711843"/>
            <a:ext cx="1840375" cy="3264064"/>
          </a:xfrm>
          <a:prstGeom prst="rtTriangle">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724854" y="1060442"/>
            <a:ext cx="2539210" cy="3022616"/>
            <a:chOff x="1053298" y="1163255"/>
            <a:chExt cx="2210766" cy="2631644"/>
          </a:xfrm>
        </p:grpSpPr>
        <p:sp>
          <p:nvSpPr>
            <p:cNvPr id="31" name="任意多边形 30"/>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10160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7" name="任意多边形 26"/>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7620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grpSp>
      <p:cxnSp>
        <p:nvCxnSpPr>
          <p:cNvPr id="17" name="直接连接符 16"/>
          <p:cNvCxnSpPr/>
          <p:nvPr/>
        </p:nvCxnSpPr>
        <p:spPr>
          <a:xfrm>
            <a:off x="3595776" y="1931730"/>
            <a:ext cx="4625884" cy="0"/>
          </a:xfrm>
          <a:prstGeom prst="line">
            <a:avLst/>
          </a:prstGeom>
          <a:noFill/>
          <a:ln w="57150">
            <a:solidFill>
              <a:schemeClr val="accent4">
                <a:lumMod val="60000"/>
                <a:lumOff val="40000"/>
              </a:schemeClr>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32" name="直接连接符 31"/>
          <p:cNvCxnSpPr/>
          <p:nvPr/>
        </p:nvCxnSpPr>
        <p:spPr>
          <a:xfrm>
            <a:off x="3589660" y="2915708"/>
            <a:ext cx="4625884" cy="0"/>
          </a:xfrm>
          <a:prstGeom prst="line">
            <a:avLst/>
          </a:prstGeom>
          <a:noFill/>
          <a:ln w="57150">
            <a:solidFill>
              <a:schemeClr val="accent4">
                <a:lumMod val="60000"/>
                <a:lumOff val="40000"/>
              </a:schemeClr>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33"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589660" y="2117830"/>
            <a:ext cx="4982660" cy="58356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514350" fontAlgn="base">
              <a:spcBef>
                <a:spcPct val="0"/>
              </a:spcBef>
              <a:spcAft>
                <a:spcPct val="0"/>
              </a:spcAft>
            </a:pPr>
            <a:r>
              <a:rPr lang="en-US" altLang="zh-CN" sz="3200" b="1" dirty="0">
                <a:solidFill>
                  <a:schemeClr val="accent4">
                    <a:lumMod val="60000"/>
                    <a:lumOff val="40000"/>
                  </a:schemeClr>
                </a:solidFill>
                <a:latin typeface="微软雅黑" panose="020B0503020204020204" charset="-122"/>
                <a:ea typeface="微软雅黑" panose="020B0503020204020204" charset="-122"/>
                <a:sym typeface="Calibri" panose="020F0502020204030204" pitchFamily="34" charset="0"/>
              </a:rPr>
              <a:t>CICSC</a:t>
            </a:r>
            <a:r>
              <a:rPr lang="zh-CN" altLang="en-US" sz="3200" b="1" dirty="0">
                <a:solidFill>
                  <a:schemeClr val="accent4">
                    <a:lumMod val="60000"/>
                    <a:lumOff val="40000"/>
                  </a:schemeClr>
                </a:solidFill>
                <a:latin typeface="微软雅黑" panose="020B0503020204020204" charset="-122"/>
                <a:ea typeface="微软雅黑" panose="020B0503020204020204" charset="-122"/>
                <a:sym typeface="Calibri" panose="020F0502020204030204" pitchFamily="34" charset="0"/>
              </a:rPr>
              <a:t>大会安全可视化</a:t>
            </a:r>
          </a:p>
        </p:txBody>
      </p:sp>
      <p:sp>
        <p:nvSpPr>
          <p:cNvPr id="38"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589655" y="3016885"/>
            <a:ext cx="4774565" cy="33718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50" fontAlgn="base">
              <a:spcBef>
                <a:spcPct val="0"/>
              </a:spcBef>
              <a:spcAft>
                <a:spcPct val="0"/>
              </a:spcAft>
            </a:pPr>
            <a:r>
              <a:rPr lang="en-US" altLang="zh-CN" sz="1600" b="1" dirty="0">
                <a:solidFill>
                  <a:schemeClr val="bg1">
                    <a:lumMod val="65000"/>
                  </a:schemeClr>
                </a:solidFill>
                <a:latin typeface="+mj-ea"/>
                <a:ea typeface="+mj-ea"/>
                <a:sym typeface="Calibri" panose="020F0502020204030204" pitchFamily="34" charset="0"/>
              </a:rPr>
              <a:t>SC-Vis</a:t>
            </a:r>
            <a:r>
              <a:rPr lang="zh-CN" altLang="en-US" sz="1600" b="1" dirty="0">
                <a:solidFill>
                  <a:schemeClr val="bg1">
                    <a:lumMod val="65000"/>
                  </a:schemeClr>
                </a:solidFill>
                <a:latin typeface="+mj-ea"/>
                <a:ea typeface="+mj-ea"/>
                <a:sym typeface="Calibri" panose="020F0502020204030204" pitchFamily="34" charset="0"/>
              </a:rPr>
              <a:t>：基于传感器数据的异常可视化分析 </a:t>
            </a:r>
            <a:endParaRPr lang="en-US" altLang="zh-CN" sz="1600" b="1" dirty="0">
              <a:solidFill>
                <a:schemeClr val="bg1">
                  <a:lumMod val="65000"/>
                </a:schemeClr>
              </a:solidFill>
              <a:latin typeface="+mj-ea"/>
              <a:ea typeface="+mj-ea"/>
              <a:sym typeface="Calibri" panose="020F0502020204030204" pitchFamily="34" charset="0"/>
            </a:endParaRPr>
          </a:p>
        </p:txBody>
      </p:sp>
      <p:sp>
        <p:nvSpPr>
          <p:cNvPr id="34" name="矩形 33"/>
          <p:cNvSpPr/>
          <p:nvPr/>
        </p:nvSpPr>
        <p:spPr>
          <a:xfrm>
            <a:off x="827909" y="2069114"/>
            <a:ext cx="2347595" cy="706755"/>
          </a:xfrm>
          <a:prstGeom prst="rect">
            <a:avLst/>
          </a:prstGeom>
        </p:spPr>
        <p:txBody>
          <a:bodyPr wrap="none">
            <a:spAutoFit/>
          </a:bodyPr>
          <a:lstStyle/>
          <a:p>
            <a:pPr algn="ctr"/>
            <a:r>
              <a:rPr lang="en-US" altLang="zh-CN" sz="4000" b="1" dirty="0">
                <a:solidFill>
                  <a:schemeClr val="bg1"/>
                </a:solidFill>
                <a:latin typeface="Arial" panose="020B0604020202020204"/>
                <a:ea typeface="微软雅黑" panose="020B0503020204020204" charset="-122"/>
                <a:sym typeface="Calibri" panose="020F0502020204030204" pitchFamily="34" charset="0"/>
              </a:rPr>
              <a:t>ChinaVis</a:t>
            </a:r>
          </a:p>
        </p:txBody>
      </p:sp>
      <p:sp>
        <p:nvSpPr>
          <p:cNvPr id="35" name="矩形 34"/>
          <p:cNvSpPr/>
          <p:nvPr/>
        </p:nvSpPr>
        <p:spPr>
          <a:xfrm>
            <a:off x="1276123" y="2832130"/>
            <a:ext cx="1435100" cy="706755"/>
          </a:xfrm>
          <a:prstGeom prst="rect">
            <a:avLst/>
          </a:prstGeom>
        </p:spPr>
        <p:txBody>
          <a:bodyPr wrap="none">
            <a:spAutoFit/>
          </a:bodyPr>
          <a:lstStyle/>
          <a:p>
            <a:pPr algn="ctr"/>
            <a:r>
              <a:rPr lang="en-US" altLang="zh-CN" sz="4000" b="1" dirty="0">
                <a:solidFill>
                  <a:schemeClr val="accent4">
                    <a:lumMod val="60000"/>
                    <a:lumOff val="40000"/>
                  </a:schemeClr>
                </a:solidFill>
                <a:latin typeface="+mj-ea"/>
                <a:ea typeface="+mj-ea"/>
                <a:sym typeface="Calibri" panose="020F0502020204030204" pitchFamily="34" charset="0"/>
              </a:rPr>
              <a:t>2019 </a:t>
            </a:r>
            <a:endParaRPr lang="zh-CN" altLang="en-US" sz="2400" b="1" dirty="0">
              <a:solidFill>
                <a:schemeClr val="accent4">
                  <a:lumMod val="60000"/>
                  <a:lumOff val="40000"/>
                </a:schemeClr>
              </a:solidFill>
              <a:latin typeface="+mj-ea"/>
              <a:ea typeface="+mj-ea"/>
            </a:endParaRPr>
          </a:p>
        </p:txBody>
      </p:sp>
      <p:grpSp>
        <p:nvGrpSpPr>
          <p:cNvPr id="6" name="组合 5"/>
          <p:cNvGrpSpPr/>
          <p:nvPr/>
        </p:nvGrpSpPr>
        <p:grpSpPr>
          <a:xfrm>
            <a:off x="828280" y="3530355"/>
            <a:ext cx="2517446" cy="1458162"/>
            <a:chOff x="828280" y="3530355"/>
            <a:chExt cx="2517446" cy="1458162"/>
          </a:xfrm>
        </p:grpSpPr>
        <p:cxnSp>
          <p:nvCxnSpPr>
            <p:cNvPr id="55" name="直接连接符 54"/>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81995" y="187027"/>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23"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988920" y="3605856"/>
            <a:ext cx="4312482" cy="33855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50" fontAlgn="base">
              <a:spcBef>
                <a:spcPct val="0"/>
              </a:spcBef>
              <a:spcAft>
                <a:spcPct val="0"/>
              </a:spcAft>
            </a:pPr>
            <a:r>
              <a:rPr lang="zh-CN" altLang="en-US" sz="1600" b="1" dirty="0">
                <a:solidFill>
                  <a:schemeClr val="bg1">
                    <a:lumMod val="65000"/>
                  </a:schemeClr>
                </a:solidFill>
                <a:latin typeface="+mj-ea"/>
                <a:ea typeface="+mj-ea"/>
                <a:sym typeface="Calibri" panose="020F0502020204030204" pitchFamily="34" charset="0"/>
              </a:rPr>
              <a:t> 队员：李浙川，金伟中，李博，王潇梅，许鹏  </a:t>
            </a:r>
            <a:endParaRPr lang="en-US" altLang="zh-CN" sz="1600" b="1" dirty="0">
              <a:solidFill>
                <a:schemeClr val="bg1">
                  <a:lumMod val="65000"/>
                </a:schemeClr>
              </a:solidFill>
              <a:latin typeface="+mj-ea"/>
              <a:ea typeface="+mj-ea"/>
              <a:sym typeface="Calibri" panose="020F0502020204030204" pitchFamily="34" charset="0"/>
            </a:endParaRPr>
          </a:p>
        </p:txBody>
      </p:sp>
      <p:sp>
        <p:nvSpPr>
          <p:cNvPr id="24"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B80172F0-DC78-4403-9EA7-BF5E14474F8E}"/>
              </a:ext>
            </a:extLst>
          </p:cNvPr>
          <p:cNvSpPr txBox="1">
            <a:spLocks noChangeArrowheads="1"/>
          </p:cNvSpPr>
          <p:nvPr/>
        </p:nvSpPr>
        <p:spPr bwMode="auto">
          <a:xfrm>
            <a:off x="6014645" y="3943564"/>
            <a:ext cx="2595383" cy="33855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514350" fontAlgn="base">
              <a:spcBef>
                <a:spcPct val="0"/>
              </a:spcBef>
              <a:spcAft>
                <a:spcPct val="0"/>
              </a:spcAft>
            </a:pPr>
            <a:r>
              <a:rPr lang="zh-CN" altLang="en-US" sz="1600" b="1" dirty="0">
                <a:solidFill>
                  <a:schemeClr val="bg1">
                    <a:lumMod val="65000"/>
                  </a:schemeClr>
                </a:solidFill>
                <a:latin typeface="+mj-ea"/>
                <a:ea typeface="+mj-ea"/>
                <a:sym typeface="Calibri" panose="020F0502020204030204" pitchFamily="34" charset="0"/>
              </a:rPr>
              <a:t> 指导老师：蔡彪，林杰</a:t>
            </a:r>
            <a:endParaRPr lang="en-US" altLang="zh-CN" sz="1600" b="1" dirty="0">
              <a:solidFill>
                <a:schemeClr val="bg1">
                  <a:lumMod val="65000"/>
                </a:schemeClr>
              </a:solidFill>
              <a:latin typeface="+mj-ea"/>
              <a:ea typeface="+mj-ea"/>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3333CD-6810-4779-B911-899DB78B644D}"/>
              </a:ext>
            </a:extLst>
          </p:cNvPr>
          <p:cNvSpPr/>
          <p:nvPr/>
        </p:nvSpPr>
        <p:spPr>
          <a:xfrm flipH="1">
            <a:off x="1310894" y="2187029"/>
            <a:ext cx="6510980" cy="769441"/>
          </a:xfrm>
          <a:prstGeom prst="rect">
            <a:avLst/>
          </a:prstGeom>
        </p:spPr>
        <p:txBody>
          <a:bodyPr wrap="square">
            <a:spAutoFit/>
          </a:bodyPr>
          <a:lstStyle/>
          <a:p>
            <a:pPr algn="ctr"/>
            <a:r>
              <a:rPr lang="zh-CN" altLang="en-US" sz="4400" b="1" dirty="0">
                <a:solidFill>
                  <a:schemeClr val="accent1"/>
                </a:solidFill>
                <a:latin typeface="微软雅黑" panose="020B0503020204020204" charset="-122"/>
                <a:ea typeface="微软雅黑" panose="020B0503020204020204" charset="-122"/>
              </a:rPr>
              <a:t>系统概览：个体分析模块</a:t>
            </a:r>
          </a:p>
        </p:txBody>
      </p:sp>
      <p:pic>
        <p:nvPicPr>
          <p:cNvPr id="4" name="图片 3">
            <a:extLst>
              <a:ext uri="{FF2B5EF4-FFF2-40B4-BE49-F238E27FC236}">
                <a16:creationId xmlns:a16="http://schemas.microsoft.com/office/drawing/2014/main" id="{E23B6659-121F-4976-992D-CB83CB0B5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54" y="-88877"/>
            <a:ext cx="9144000" cy="5143500"/>
          </a:xfrm>
          <a:prstGeom prst="rect">
            <a:avLst/>
          </a:prstGeom>
        </p:spPr>
      </p:pic>
      <p:sp>
        <p:nvSpPr>
          <p:cNvPr id="19" name="TextBox 146">
            <a:extLst>
              <a:ext uri="{FF2B5EF4-FFF2-40B4-BE49-F238E27FC236}">
                <a16:creationId xmlns:a16="http://schemas.microsoft.com/office/drawing/2014/main" id="{CA792CA2-B335-4191-8A92-B8C7A987ADEE}"/>
              </a:ext>
            </a:extLst>
          </p:cNvPr>
          <p:cNvSpPr txBox="1">
            <a:spLocks noChangeArrowheads="1"/>
          </p:cNvSpPr>
          <p:nvPr/>
        </p:nvSpPr>
        <p:spPr bwMode="auto">
          <a:xfrm>
            <a:off x="3376000" y="1953060"/>
            <a:ext cx="2669065" cy="1292662"/>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rPr>
              <a:t>3D</a:t>
            </a: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条形柱状图</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展示该人该天在会场各处的停留时间以及各处比较情况</a:t>
            </a:r>
          </a:p>
        </p:txBody>
      </p:sp>
      <p:sp>
        <p:nvSpPr>
          <p:cNvPr id="20" name="右箭头 13">
            <a:extLst>
              <a:ext uri="{FF2B5EF4-FFF2-40B4-BE49-F238E27FC236}">
                <a16:creationId xmlns:a16="http://schemas.microsoft.com/office/drawing/2014/main" id="{5C7E360B-B1D8-4FE1-9ACD-185F14B5040E}"/>
              </a:ext>
            </a:extLst>
          </p:cNvPr>
          <p:cNvSpPr/>
          <p:nvPr/>
        </p:nvSpPr>
        <p:spPr>
          <a:xfrm rot="10800000">
            <a:off x="2585649" y="2357373"/>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46">
            <a:extLst>
              <a:ext uri="{FF2B5EF4-FFF2-40B4-BE49-F238E27FC236}">
                <a16:creationId xmlns:a16="http://schemas.microsoft.com/office/drawing/2014/main" id="{1B744877-470A-4284-94C1-9038172F1024}"/>
              </a:ext>
            </a:extLst>
          </p:cNvPr>
          <p:cNvSpPr txBox="1">
            <a:spLocks noChangeArrowheads="1"/>
          </p:cNvSpPr>
          <p:nvPr/>
        </p:nvSpPr>
        <p:spPr bwMode="auto">
          <a:xfrm>
            <a:off x="3845051" y="2374685"/>
            <a:ext cx="3299140" cy="1292662"/>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个体相关信息展示</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展示该人该天在会场进入情况、有可能的人员类型以及该人具体相关信息</a:t>
            </a:r>
          </a:p>
        </p:txBody>
      </p:sp>
      <p:sp>
        <p:nvSpPr>
          <p:cNvPr id="23" name="右箭头 13">
            <a:extLst>
              <a:ext uri="{FF2B5EF4-FFF2-40B4-BE49-F238E27FC236}">
                <a16:creationId xmlns:a16="http://schemas.microsoft.com/office/drawing/2014/main" id="{BF8A65AC-9858-4588-A122-DD77483771C2}"/>
              </a:ext>
            </a:extLst>
          </p:cNvPr>
          <p:cNvSpPr/>
          <p:nvPr/>
        </p:nvSpPr>
        <p:spPr>
          <a:xfrm rot="16200000">
            <a:off x="5151404" y="1630964"/>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146">
            <a:extLst>
              <a:ext uri="{FF2B5EF4-FFF2-40B4-BE49-F238E27FC236}">
                <a16:creationId xmlns:a16="http://schemas.microsoft.com/office/drawing/2014/main" id="{32FA3052-A2CD-449B-A9FC-08F97E3C5847}"/>
              </a:ext>
            </a:extLst>
          </p:cNvPr>
          <p:cNvSpPr txBox="1">
            <a:spLocks noChangeArrowheads="1"/>
          </p:cNvSpPr>
          <p:nvPr/>
        </p:nvSpPr>
        <p:spPr bwMode="auto">
          <a:xfrm>
            <a:off x="6045065" y="2787047"/>
            <a:ext cx="2669065" cy="1015663"/>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和弦图</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展示该人该天在主要会场各处的停留时间情况</a:t>
            </a:r>
          </a:p>
        </p:txBody>
      </p:sp>
      <p:sp>
        <p:nvSpPr>
          <p:cNvPr id="29" name="右箭头 13">
            <a:extLst>
              <a:ext uri="{FF2B5EF4-FFF2-40B4-BE49-F238E27FC236}">
                <a16:creationId xmlns:a16="http://schemas.microsoft.com/office/drawing/2014/main" id="{4973B292-30A8-4CD9-98C8-286E9022CCE4}"/>
              </a:ext>
            </a:extLst>
          </p:cNvPr>
          <p:cNvSpPr/>
          <p:nvPr/>
        </p:nvSpPr>
        <p:spPr>
          <a:xfrm rot="10800000">
            <a:off x="5254714" y="3191360"/>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146">
            <a:extLst>
              <a:ext uri="{FF2B5EF4-FFF2-40B4-BE49-F238E27FC236}">
                <a16:creationId xmlns:a16="http://schemas.microsoft.com/office/drawing/2014/main" id="{F516AC1E-6111-4300-AE6A-AD2B775CCD91}"/>
              </a:ext>
            </a:extLst>
          </p:cNvPr>
          <p:cNvSpPr txBox="1">
            <a:spLocks noChangeArrowheads="1"/>
          </p:cNvSpPr>
          <p:nvPr/>
        </p:nvSpPr>
        <p:spPr bwMode="auto">
          <a:xfrm>
            <a:off x="2302993" y="2599391"/>
            <a:ext cx="2669065" cy="1292662"/>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个体运动轨迹</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展示该人各天在会场的具体运动情况以及地点停留情况</a:t>
            </a:r>
          </a:p>
        </p:txBody>
      </p:sp>
      <p:sp>
        <p:nvSpPr>
          <p:cNvPr id="31" name="右箭头 13">
            <a:extLst>
              <a:ext uri="{FF2B5EF4-FFF2-40B4-BE49-F238E27FC236}">
                <a16:creationId xmlns:a16="http://schemas.microsoft.com/office/drawing/2014/main" id="{9B80C01C-3D35-47CD-B78D-D952B730ED3E}"/>
              </a:ext>
            </a:extLst>
          </p:cNvPr>
          <p:cNvSpPr/>
          <p:nvPr/>
        </p:nvSpPr>
        <p:spPr>
          <a:xfrm>
            <a:off x="5064569" y="2993627"/>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31453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animBg="1"/>
      <p:bldP spid="19" grpId="1" animBg="1"/>
      <p:bldP spid="20" grpId="0" animBg="1"/>
      <p:bldP spid="20" grpId="1" animBg="1"/>
      <p:bldP spid="21" grpId="0" animBg="1"/>
      <p:bldP spid="21" grpId="1" animBg="1"/>
      <p:bldP spid="23" grpId="0" animBg="1"/>
      <p:bldP spid="23" grpId="1" animBg="1"/>
      <p:bldP spid="28" grpId="0" animBg="1"/>
      <p:bldP spid="28" grpId="1" animBg="1"/>
      <p:bldP spid="29" grpId="0" animBg="1"/>
      <p:bldP spid="29" grpId="1" animBg="1"/>
      <p:bldP spid="30" grpId="0" animBg="1"/>
      <p:bldP spid="30" grpId="1" animBg="1"/>
      <p:bldP spid="31" grpId="0" animBg="1"/>
      <p:bldP spid="3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18222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Ⅰ</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71369" y="114852"/>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推测会议期间主会场和各分会场的日程安排</a:t>
            </a:r>
            <a:endParaRPr lang="en-US" altLang="zh-CN" sz="3200" b="1" dirty="0">
              <a:latin typeface="FZDaBiaoSong-B06S" panose="02010601030101010101" pitchFamily="2" charset="-122"/>
              <a:ea typeface="FZDaBiaoSong-B06S" panose="02010601030101010101" pitchFamily="2" charset="-122"/>
            </a:endParaRPr>
          </a:p>
        </p:txBody>
      </p:sp>
      <p:sp>
        <p:nvSpPr>
          <p:cNvPr id="80" name="Text Box 15">
            <a:extLst>
              <a:ext uri="{FF2B5EF4-FFF2-40B4-BE49-F238E27FC236}">
                <a16:creationId xmlns:a16="http://schemas.microsoft.com/office/drawing/2014/main" id="{27CA4105-7F73-418E-9CC2-DABF5A71731E}"/>
              </a:ext>
            </a:extLst>
          </p:cNvPr>
          <p:cNvSpPr txBox="1">
            <a:spLocks noChangeArrowheads="1"/>
          </p:cNvSpPr>
          <p:nvPr/>
        </p:nvSpPr>
        <p:spPr bwMode="gray">
          <a:xfrm>
            <a:off x="161609" y="892018"/>
            <a:ext cx="1810842" cy="1200329"/>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mj-ea"/>
                <a:ea typeface="+mj-ea"/>
              </a:rPr>
              <a:t>会场人数</a:t>
            </a:r>
            <a:endParaRPr lang="en-US" altLang="zh-CN" sz="2400" b="1" dirty="0">
              <a:solidFill>
                <a:schemeClr val="accent4">
                  <a:lumMod val="20000"/>
                  <a:lumOff val="80000"/>
                </a:schemeClr>
              </a:solidFill>
              <a:latin typeface="+mj-ea"/>
              <a:ea typeface="+mj-ea"/>
            </a:endParaRPr>
          </a:p>
          <a:p>
            <a:pPr algn="ctr"/>
            <a:r>
              <a:rPr lang="zh-CN" altLang="en-US" sz="2400" b="1" dirty="0">
                <a:solidFill>
                  <a:schemeClr val="accent4">
                    <a:lumMod val="20000"/>
                    <a:lumOff val="80000"/>
                  </a:schemeClr>
                </a:solidFill>
                <a:latin typeface="+mj-ea"/>
                <a:ea typeface="+mj-ea"/>
              </a:rPr>
              <a:t>实时统计</a:t>
            </a:r>
            <a:endParaRPr lang="en-US" altLang="zh-CN" sz="2400" b="1" dirty="0">
              <a:solidFill>
                <a:schemeClr val="accent4">
                  <a:lumMod val="20000"/>
                  <a:lumOff val="80000"/>
                </a:schemeClr>
              </a:solidFill>
              <a:latin typeface="+mj-ea"/>
              <a:ea typeface="+mj-ea"/>
            </a:endParaRPr>
          </a:p>
          <a:p>
            <a:pPr algn="ctr"/>
            <a:endParaRPr lang="en-US" altLang="zh-CN" sz="2400" b="1" dirty="0">
              <a:solidFill>
                <a:schemeClr val="accent4">
                  <a:lumMod val="20000"/>
                  <a:lumOff val="80000"/>
                </a:schemeClr>
              </a:solidFill>
              <a:latin typeface="+mj-ea"/>
              <a:ea typeface="+mj-ea"/>
            </a:endParaRPr>
          </a:p>
        </p:txBody>
      </p:sp>
      <p:sp>
        <p:nvSpPr>
          <p:cNvPr id="81" name="Text Box 15">
            <a:extLst>
              <a:ext uri="{FF2B5EF4-FFF2-40B4-BE49-F238E27FC236}">
                <a16:creationId xmlns:a16="http://schemas.microsoft.com/office/drawing/2014/main" id="{1AD38DB2-03D8-497C-BBFE-A92C8C8E38BF}"/>
              </a:ext>
            </a:extLst>
          </p:cNvPr>
          <p:cNvSpPr txBox="1">
            <a:spLocks noChangeArrowheads="1"/>
          </p:cNvSpPr>
          <p:nvPr/>
        </p:nvSpPr>
        <p:spPr bwMode="gray">
          <a:xfrm>
            <a:off x="3575723" y="943197"/>
            <a:ext cx="1495734" cy="1200329"/>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mj-ea"/>
                <a:ea typeface="+mj-ea"/>
              </a:rPr>
              <a:t>会场人数</a:t>
            </a:r>
            <a:endParaRPr lang="en-US" altLang="zh-CN" sz="2400" b="1" dirty="0">
              <a:solidFill>
                <a:schemeClr val="accent4">
                  <a:lumMod val="20000"/>
                  <a:lumOff val="80000"/>
                </a:schemeClr>
              </a:solidFill>
              <a:latin typeface="+mj-ea"/>
              <a:ea typeface="+mj-ea"/>
            </a:endParaRPr>
          </a:p>
          <a:p>
            <a:pPr algn="ctr"/>
            <a:r>
              <a:rPr lang="zh-CN" altLang="en-US" sz="2400" b="1" dirty="0">
                <a:solidFill>
                  <a:schemeClr val="accent4">
                    <a:lumMod val="20000"/>
                    <a:lumOff val="80000"/>
                  </a:schemeClr>
                </a:solidFill>
                <a:latin typeface="+mj-ea"/>
                <a:ea typeface="+mj-ea"/>
              </a:rPr>
              <a:t>折线图</a:t>
            </a:r>
            <a:endParaRPr lang="en-US" altLang="zh-CN" sz="2400" b="1" dirty="0">
              <a:solidFill>
                <a:schemeClr val="accent4">
                  <a:lumMod val="20000"/>
                  <a:lumOff val="80000"/>
                </a:schemeClr>
              </a:solidFill>
              <a:latin typeface="+mj-ea"/>
              <a:ea typeface="+mj-ea"/>
            </a:endParaRPr>
          </a:p>
          <a:p>
            <a:pPr algn="ctr"/>
            <a:endParaRPr lang="en-US" altLang="zh-CN" sz="2400" b="1" dirty="0">
              <a:solidFill>
                <a:schemeClr val="accent4">
                  <a:lumMod val="20000"/>
                  <a:lumOff val="80000"/>
                </a:schemeClr>
              </a:solidFill>
              <a:latin typeface="+mj-ea"/>
              <a:ea typeface="+mj-ea"/>
            </a:endParaRPr>
          </a:p>
        </p:txBody>
      </p:sp>
      <p:pic>
        <p:nvPicPr>
          <p:cNvPr id="13" name="图片 12">
            <a:extLst>
              <a:ext uri="{FF2B5EF4-FFF2-40B4-BE49-F238E27FC236}">
                <a16:creationId xmlns:a16="http://schemas.microsoft.com/office/drawing/2014/main" id="{54B90E8D-A7BB-4D0A-8310-822224F3B8F6}"/>
              </a:ext>
            </a:extLst>
          </p:cNvPr>
          <p:cNvPicPr/>
          <p:nvPr/>
        </p:nvPicPr>
        <p:blipFill>
          <a:blip r:embed="rId3"/>
          <a:stretch>
            <a:fillRect/>
          </a:stretch>
        </p:blipFill>
        <p:spPr>
          <a:xfrm>
            <a:off x="2632078" y="1950286"/>
            <a:ext cx="3407490" cy="1997769"/>
          </a:xfrm>
          <a:prstGeom prst="rect">
            <a:avLst/>
          </a:prstGeom>
        </p:spPr>
      </p:pic>
      <p:grpSp>
        <p:nvGrpSpPr>
          <p:cNvPr id="14" name="Group 18">
            <a:extLst>
              <a:ext uri="{FF2B5EF4-FFF2-40B4-BE49-F238E27FC236}">
                <a16:creationId xmlns:a16="http://schemas.microsoft.com/office/drawing/2014/main" id="{52CC3D94-1D09-4B9C-88E7-36563B3712CF}"/>
              </a:ext>
            </a:extLst>
          </p:cNvPr>
          <p:cNvGrpSpPr>
            <a:grpSpLocks noChangeAspect="1"/>
          </p:cNvGrpSpPr>
          <p:nvPr/>
        </p:nvGrpSpPr>
        <p:grpSpPr bwMode="auto">
          <a:xfrm rot="16200000">
            <a:off x="6077621" y="2850524"/>
            <a:ext cx="453657" cy="302439"/>
            <a:chOff x="0" y="0"/>
            <a:chExt cx="576000" cy="385071"/>
          </a:xfrm>
          <a:effectLst>
            <a:glow rad="88900">
              <a:schemeClr val="accent1">
                <a:satMod val="175000"/>
                <a:alpha val="30000"/>
              </a:schemeClr>
            </a:glow>
          </a:effectLst>
        </p:grpSpPr>
        <p:sp>
          <p:nvSpPr>
            <p:cNvPr id="15" name="燕尾形 55">
              <a:extLst>
                <a:ext uri="{FF2B5EF4-FFF2-40B4-BE49-F238E27FC236}">
                  <a16:creationId xmlns:a16="http://schemas.microsoft.com/office/drawing/2014/main" id="{B848D9A3-CBD1-4DE0-9B73-4D1C5D3A7004}"/>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16" name="燕尾形 56">
              <a:extLst>
                <a:ext uri="{FF2B5EF4-FFF2-40B4-BE49-F238E27FC236}">
                  <a16:creationId xmlns:a16="http://schemas.microsoft.com/office/drawing/2014/main" id="{D059A9FB-2B61-40D1-9119-A6E5EF687AD1}"/>
                </a:ext>
              </a:extLst>
            </p:cNvPr>
            <p:cNvSpPr>
              <a:spLocks noChangeArrowheads="1"/>
            </p:cNvSpPr>
            <p:nvPr/>
          </p:nvSpPr>
          <p:spPr bwMode="auto">
            <a:xfrm rot="5400000">
              <a:off x="180251" y="-10678"/>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dirty="0"/>
            </a:p>
          </p:txBody>
        </p:sp>
      </p:grpSp>
      <p:grpSp>
        <p:nvGrpSpPr>
          <p:cNvPr id="18" name="Group 18">
            <a:extLst>
              <a:ext uri="{FF2B5EF4-FFF2-40B4-BE49-F238E27FC236}">
                <a16:creationId xmlns:a16="http://schemas.microsoft.com/office/drawing/2014/main" id="{03AEBD7B-3C75-44F2-9BA5-2B2F72268A79}"/>
              </a:ext>
            </a:extLst>
          </p:cNvPr>
          <p:cNvGrpSpPr>
            <a:grpSpLocks noChangeAspect="1"/>
          </p:cNvGrpSpPr>
          <p:nvPr/>
        </p:nvGrpSpPr>
        <p:grpSpPr bwMode="auto">
          <a:xfrm rot="16200000">
            <a:off x="2158404" y="2850523"/>
            <a:ext cx="453657" cy="302438"/>
            <a:chOff x="0" y="0"/>
            <a:chExt cx="576001" cy="385070"/>
          </a:xfrm>
          <a:effectLst>
            <a:glow rad="88900">
              <a:schemeClr val="accent1">
                <a:satMod val="175000"/>
                <a:alpha val="30000"/>
              </a:schemeClr>
            </a:glow>
          </a:effectLst>
        </p:grpSpPr>
        <p:sp>
          <p:nvSpPr>
            <p:cNvPr id="19" name="燕尾形 55">
              <a:extLst>
                <a:ext uri="{FF2B5EF4-FFF2-40B4-BE49-F238E27FC236}">
                  <a16:creationId xmlns:a16="http://schemas.microsoft.com/office/drawing/2014/main" id="{99D8FEF9-DD8E-4F05-8CDA-8ADC4D420FBD}"/>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20" name="燕尾形 56">
              <a:extLst>
                <a:ext uri="{FF2B5EF4-FFF2-40B4-BE49-F238E27FC236}">
                  <a16:creationId xmlns:a16="http://schemas.microsoft.com/office/drawing/2014/main" id="{A7F80B0E-5B0C-41BD-8177-80F90279F80D}"/>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pic>
        <p:nvPicPr>
          <p:cNvPr id="5" name="图片 4">
            <a:extLst>
              <a:ext uri="{FF2B5EF4-FFF2-40B4-BE49-F238E27FC236}">
                <a16:creationId xmlns:a16="http://schemas.microsoft.com/office/drawing/2014/main" id="{FBAAC0EB-54A6-478D-B756-6C119EF6D811}"/>
              </a:ext>
            </a:extLst>
          </p:cNvPr>
          <p:cNvPicPr>
            <a:picLocks noChangeAspect="1"/>
          </p:cNvPicPr>
          <p:nvPr/>
        </p:nvPicPr>
        <p:blipFill>
          <a:blip r:embed="rId4"/>
          <a:stretch>
            <a:fillRect/>
          </a:stretch>
        </p:blipFill>
        <p:spPr>
          <a:xfrm>
            <a:off x="137103" y="1743776"/>
            <a:ext cx="1940747" cy="2515937"/>
          </a:xfrm>
          <a:prstGeom prst="rect">
            <a:avLst/>
          </a:prstGeom>
        </p:spPr>
      </p:pic>
      <p:pic>
        <p:nvPicPr>
          <p:cNvPr id="7" name="图片 6">
            <a:extLst>
              <a:ext uri="{FF2B5EF4-FFF2-40B4-BE49-F238E27FC236}">
                <a16:creationId xmlns:a16="http://schemas.microsoft.com/office/drawing/2014/main" id="{F075CFB7-2875-41B0-9EEB-E360C42B0967}"/>
              </a:ext>
            </a:extLst>
          </p:cNvPr>
          <p:cNvPicPr>
            <a:picLocks noChangeAspect="1"/>
          </p:cNvPicPr>
          <p:nvPr/>
        </p:nvPicPr>
        <p:blipFill>
          <a:blip r:embed="rId5"/>
          <a:stretch>
            <a:fillRect/>
          </a:stretch>
        </p:blipFill>
        <p:spPr>
          <a:xfrm>
            <a:off x="6569331" y="1864225"/>
            <a:ext cx="2480109" cy="2202166"/>
          </a:xfrm>
          <a:prstGeom prst="rect">
            <a:avLst/>
          </a:prstGeom>
        </p:spPr>
      </p:pic>
      <p:sp>
        <p:nvSpPr>
          <p:cNvPr id="24" name="Text Box 15">
            <a:extLst>
              <a:ext uri="{FF2B5EF4-FFF2-40B4-BE49-F238E27FC236}">
                <a16:creationId xmlns:a16="http://schemas.microsoft.com/office/drawing/2014/main" id="{65A52FA2-2082-4362-8BFB-8E5BDAFD3B75}"/>
              </a:ext>
            </a:extLst>
          </p:cNvPr>
          <p:cNvSpPr txBox="1">
            <a:spLocks noChangeArrowheads="1"/>
          </p:cNvSpPr>
          <p:nvPr/>
        </p:nvSpPr>
        <p:spPr bwMode="gray">
          <a:xfrm>
            <a:off x="7233269" y="943198"/>
            <a:ext cx="1495734" cy="1200329"/>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mj-ea"/>
                <a:ea typeface="+mj-ea"/>
              </a:rPr>
              <a:t>会场日程安排表</a:t>
            </a:r>
            <a:endParaRPr lang="en-US" altLang="zh-CN" sz="2400" b="1" dirty="0">
              <a:solidFill>
                <a:schemeClr val="accent4">
                  <a:lumMod val="20000"/>
                  <a:lumOff val="80000"/>
                </a:schemeClr>
              </a:solidFill>
              <a:latin typeface="+mj-ea"/>
              <a:ea typeface="+mj-ea"/>
            </a:endParaRPr>
          </a:p>
          <a:p>
            <a:pPr algn="ctr"/>
            <a:endParaRPr lang="en-US" altLang="zh-CN" sz="2400" b="1" dirty="0">
              <a:solidFill>
                <a:schemeClr val="accent4">
                  <a:lumMod val="20000"/>
                  <a:lumOff val="80000"/>
                </a:schemeClr>
              </a:solidFill>
              <a:latin typeface="+mj-ea"/>
              <a:ea typeface="+mj-ea"/>
            </a:endParaRPr>
          </a:p>
        </p:txBody>
      </p:sp>
    </p:spTree>
    <p:extLst>
      <p:ext uri="{BB962C8B-B14F-4D97-AF65-F5344CB8AC3E}">
        <p14:creationId xmlns:p14="http://schemas.microsoft.com/office/powerpoint/2010/main" val="3357792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Ⅱ</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506952"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分析会场内的人员类型以及移动规律</a:t>
            </a:r>
            <a:endParaRPr lang="en-US" altLang="zh-CN" sz="3200" b="1" dirty="0">
              <a:latin typeface="FZDaBiaoSong-B06S" panose="02010601030101010101" pitchFamily="2" charset="-122"/>
              <a:ea typeface="FZDaBiaoSong-B06S" panose="02010601030101010101" pitchFamily="2" charset="-122"/>
            </a:endParaRPr>
          </a:p>
        </p:txBody>
      </p:sp>
      <p:sp>
        <p:nvSpPr>
          <p:cNvPr id="5" name="AutoShape 14">
            <a:extLst>
              <a:ext uri="{FF2B5EF4-FFF2-40B4-BE49-F238E27FC236}">
                <a16:creationId xmlns:a16="http://schemas.microsoft.com/office/drawing/2014/main" id="{8D1AC683-4829-4B3D-8F3C-4FBC582E2078}"/>
              </a:ext>
            </a:extLst>
          </p:cNvPr>
          <p:cNvSpPr>
            <a:spLocks noChangeArrowheads="1"/>
          </p:cNvSpPr>
          <p:nvPr/>
        </p:nvSpPr>
        <p:spPr bwMode="gray">
          <a:xfrm>
            <a:off x="1053329" y="1077449"/>
            <a:ext cx="2333069" cy="649281"/>
          </a:xfrm>
          <a:prstGeom prst="chevron">
            <a:avLst>
              <a:gd name="adj" fmla="val 57040"/>
            </a:avLst>
          </a:prstGeom>
          <a:noFill/>
          <a:ln w="101600">
            <a:solidFill>
              <a:schemeClr val="accent4"/>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6" name="AutoShape 14">
            <a:extLst>
              <a:ext uri="{FF2B5EF4-FFF2-40B4-BE49-F238E27FC236}">
                <a16:creationId xmlns:a16="http://schemas.microsoft.com/office/drawing/2014/main" id="{CCF4A872-60CF-479F-BC03-6A926BA80F31}"/>
              </a:ext>
            </a:extLst>
          </p:cNvPr>
          <p:cNvSpPr>
            <a:spLocks noChangeArrowheads="1"/>
          </p:cNvSpPr>
          <p:nvPr/>
        </p:nvSpPr>
        <p:spPr bwMode="gray">
          <a:xfrm>
            <a:off x="3364882" y="1082237"/>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7" name="AutoShape 14">
            <a:extLst>
              <a:ext uri="{FF2B5EF4-FFF2-40B4-BE49-F238E27FC236}">
                <a16:creationId xmlns:a16="http://schemas.microsoft.com/office/drawing/2014/main" id="{6D310217-9A06-451C-B321-100A5755339D}"/>
              </a:ext>
            </a:extLst>
          </p:cNvPr>
          <p:cNvSpPr>
            <a:spLocks noChangeArrowheads="1"/>
          </p:cNvSpPr>
          <p:nvPr/>
        </p:nvSpPr>
        <p:spPr bwMode="gray">
          <a:xfrm>
            <a:off x="5699033" y="1087409"/>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8" name="Text Box 15">
            <a:extLst>
              <a:ext uri="{FF2B5EF4-FFF2-40B4-BE49-F238E27FC236}">
                <a16:creationId xmlns:a16="http://schemas.microsoft.com/office/drawing/2014/main" id="{3F0CE2AB-88C9-4260-B67C-A2349D9117DF}"/>
              </a:ext>
            </a:extLst>
          </p:cNvPr>
          <p:cNvSpPr txBox="1">
            <a:spLocks noChangeArrowheads="1"/>
          </p:cNvSpPr>
          <p:nvPr/>
        </p:nvSpPr>
        <p:spPr bwMode="gray">
          <a:xfrm>
            <a:off x="709545" y="4511416"/>
            <a:ext cx="2880663" cy="646331"/>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根据特殊房间的具体功能</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9" name="Text Box 15">
            <a:extLst>
              <a:ext uri="{FF2B5EF4-FFF2-40B4-BE49-F238E27FC236}">
                <a16:creationId xmlns:a16="http://schemas.microsoft.com/office/drawing/2014/main" id="{FE5B36C8-FFB5-4D11-8C01-570FF64795AA}"/>
              </a:ext>
            </a:extLst>
          </p:cNvPr>
          <p:cNvSpPr txBox="1">
            <a:spLocks noChangeArrowheads="1"/>
          </p:cNvSpPr>
          <p:nvPr/>
        </p:nvSpPr>
        <p:spPr bwMode="gray">
          <a:xfrm>
            <a:off x="3659599"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对人员路径以及停留时间分析</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0" name="Text Box 15">
            <a:extLst>
              <a:ext uri="{FF2B5EF4-FFF2-40B4-BE49-F238E27FC236}">
                <a16:creationId xmlns:a16="http://schemas.microsoft.com/office/drawing/2014/main" id="{0246445D-FB7E-4B17-8025-4D896EB754A7}"/>
              </a:ext>
            </a:extLst>
          </p:cNvPr>
          <p:cNvSpPr txBox="1">
            <a:spLocks noChangeArrowheads="1"/>
          </p:cNvSpPr>
          <p:nvPr/>
        </p:nvSpPr>
        <p:spPr bwMode="gray">
          <a:xfrm>
            <a:off x="5967445"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结合会场场地信息进行整合</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grpSp>
        <p:nvGrpSpPr>
          <p:cNvPr id="11" name="Group 18">
            <a:extLst>
              <a:ext uri="{FF2B5EF4-FFF2-40B4-BE49-F238E27FC236}">
                <a16:creationId xmlns:a16="http://schemas.microsoft.com/office/drawing/2014/main" id="{E50EA38C-3EC7-4F1A-A5D3-E94608FCF5EA}"/>
              </a:ext>
            </a:extLst>
          </p:cNvPr>
          <p:cNvGrpSpPr>
            <a:grpSpLocks noChangeAspect="1"/>
          </p:cNvGrpSpPr>
          <p:nvPr/>
        </p:nvGrpSpPr>
        <p:grpSpPr bwMode="auto">
          <a:xfrm>
            <a:off x="1963138" y="1889107"/>
            <a:ext cx="453657" cy="302438"/>
            <a:chOff x="0" y="0"/>
            <a:chExt cx="576001" cy="385070"/>
          </a:xfrm>
          <a:effectLst>
            <a:glow rad="88900">
              <a:schemeClr val="accent1">
                <a:satMod val="175000"/>
                <a:alpha val="30000"/>
              </a:schemeClr>
            </a:glow>
          </a:effectLst>
        </p:grpSpPr>
        <p:sp>
          <p:nvSpPr>
            <p:cNvPr id="12" name="燕尾形 55">
              <a:extLst>
                <a:ext uri="{FF2B5EF4-FFF2-40B4-BE49-F238E27FC236}">
                  <a16:creationId xmlns:a16="http://schemas.microsoft.com/office/drawing/2014/main" id="{77C18E62-B048-4BB5-A557-C3446760F424}"/>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13" name="燕尾形 56">
              <a:extLst>
                <a:ext uri="{FF2B5EF4-FFF2-40B4-BE49-F238E27FC236}">
                  <a16:creationId xmlns:a16="http://schemas.microsoft.com/office/drawing/2014/main" id="{46C93D54-1FE0-43F9-8F1C-D0E58C6E6282}"/>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14" name="矩形 42">
            <a:extLst>
              <a:ext uri="{FF2B5EF4-FFF2-40B4-BE49-F238E27FC236}">
                <a16:creationId xmlns:a16="http://schemas.microsoft.com/office/drawing/2014/main" id="{BD11EC7C-7D6B-44E2-924E-DE29E2C5C122}"/>
              </a:ext>
            </a:extLst>
          </p:cNvPr>
          <p:cNvSpPr>
            <a:spLocks noChangeArrowheads="1"/>
          </p:cNvSpPr>
          <p:nvPr/>
        </p:nvSpPr>
        <p:spPr bwMode="auto">
          <a:xfrm>
            <a:off x="565371" y="2359384"/>
            <a:ext cx="3308984" cy="1989493"/>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15" name="TextBox 146">
            <a:extLst>
              <a:ext uri="{FF2B5EF4-FFF2-40B4-BE49-F238E27FC236}">
                <a16:creationId xmlns:a16="http://schemas.microsoft.com/office/drawing/2014/main" id="{85B17CE3-93E4-4C52-8A0B-39741D4C59C8}"/>
              </a:ext>
            </a:extLst>
          </p:cNvPr>
          <p:cNvSpPr txBox="1">
            <a:spLocks noChangeArrowheads="1"/>
          </p:cNvSpPr>
          <p:nvPr/>
        </p:nvSpPr>
        <p:spPr bwMode="auto">
          <a:xfrm>
            <a:off x="565371" y="2509065"/>
            <a:ext cx="330898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marL="457200" indent="-457200">
              <a:buFont typeface="+mj-ea"/>
              <a:buAutoNum type="circleNumDbPlain"/>
            </a:pPr>
            <a:r>
              <a:rPr lang="en-US" altLang="zh-CN" sz="1800" dirty="0">
                <a:solidFill>
                  <a:schemeClr val="accent4">
                    <a:lumMod val="20000"/>
                    <a:lumOff val="80000"/>
                  </a:schemeClr>
                </a:solidFill>
                <a:latin typeface="方正正纤黑简体" pitchFamily="2" charset="-122"/>
                <a:ea typeface="方正正纤黑简体" pitchFamily="2" charset="-122"/>
              </a:rPr>
              <a:t>Room1</a:t>
            </a:r>
            <a:r>
              <a:rPr lang="zh-CN" altLang="en-US" sz="1800" dirty="0">
                <a:solidFill>
                  <a:schemeClr val="accent4">
                    <a:lumMod val="20000"/>
                    <a:lumOff val="80000"/>
                  </a:schemeClr>
                </a:solidFill>
                <a:latin typeface="方正正纤黑简体" pitchFamily="2" charset="-122"/>
                <a:ea typeface="方正正纤黑简体" pitchFamily="2" charset="-122"/>
              </a:rPr>
              <a:t>为分会场茶歇区</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pPr marL="457200" indent="-457200">
              <a:buFont typeface="+mj-ea"/>
              <a:buAutoNum type="circleNumDbPlain"/>
            </a:pPr>
            <a:r>
              <a:rPr lang="en-US" altLang="zh-CN" sz="1800" dirty="0">
                <a:solidFill>
                  <a:schemeClr val="accent4">
                    <a:lumMod val="20000"/>
                    <a:lumOff val="80000"/>
                  </a:schemeClr>
                </a:solidFill>
                <a:latin typeface="方正正纤黑简体" pitchFamily="2" charset="-122"/>
                <a:ea typeface="方正正纤黑简体" pitchFamily="2" charset="-122"/>
              </a:rPr>
              <a:t>Room2</a:t>
            </a:r>
            <a:r>
              <a:rPr lang="zh-CN" altLang="en-US" sz="1800" dirty="0">
                <a:solidFill>
                  <a:schemeClr val="accent4">
                    <a:lumMod val="20000"/>
                    <a:lumOff val="80000"/>
                  </a:schemeClr>
                </a:solidFill>
                <a:latin typeface="方正正纤黑简体" pitchFamily="2" charset="-122"/>
                <a:ea typeface="方正正纤黑简体" pitchFamily="2" charset="-122"/>
              </a:rPr>
              <a:t>为嘉宾休息室</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pPr marL="457200" indent="-457200">
              <a:buFont typeface="+mj-ea"/>
              <a:buAutoNum type="circleNumDbPlain"/>
            </a:pPr>
            <a:r>
              <a:rPr lang="en-US" altLang="zh-CN" sz="1800" dirty="0">
                <a:solidFill>
                  <a:schemeClr val="accent4">
                    <a:lumMod val="20000"/>
                    <a:lumOff val="80000"/>
                  </a:schemeClr>
                </a:solidFill>
                <a:latin typeface="方正正纤黑简体" pitchFamily="2" charset="-122"/>
                <a:ea typeface="方正正纤黑简体" pitchFamily="2" charset="-122"/>
              </a:rPr>
              <a:t>Room3</a:t>
            </a:r>
            <a:r>
              <a:rPr lang="zh-CN" altLang="en-US" sz="1800" dirty="0">
                <a:solidFill>
                  <a:schemeClr val="accent4">
                    <a:lumMod val="20000"/>
                    <a:lumOff val="80000"/>
                  </a:schemeClr>
                </a:solidFill>
                <a:latin typeface="方正正纤黑简体" pitchFamily="2" charset="-122"/>
                <a:ea typeface="方正正纤黑简体" pitchFamily="2" charset="-122"/>
              </a:rPr>
              <a:t>为主会场茶歇区</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pPr marL="457200" indent="-457200">
              <a:buFont typeface="+mj-ea"/>
              <a:buAutoNum type="circleNumDbPlain"/>
            </a:pPr>
            <a:r>
              <a:rPr lang="en-US" altLang="zh-CN" sz="1800" dirty="0">
                <a:solidFill>
                  <a:schemeClr val="accent4">
                    <a:lumMod val="20000"/>
                    <a:lumOff val="80000"/>
                  </a:schemeClr>
                </a:solidFill>
                <a:latin typeface="方正正纤黑简体" pitchFamily="2" charset="-122"/>
                <a:ea typeface="方正正纤黑简体" pitchFamily="2" charset="-122"/>
              </a:rPr>
              <a:t>Room4</a:t>
            </a:r>
            <a:r>
              <a:rPr lang="zh-CN" altLang="en-US" sz="1800" dirty="0">
                <a:solidFill>
                  <a:schemeClr val="accent4">
                    <a:lumMod val="20000"/>
                    <a:lumOff val="80000"/>
                  </a:schemeClr>
                </a:solidFill>
                <a:latin typeface="方正正纤黑简体" pitchFamily="2" charset="-122"/>
                <a:ea typeface="方正正纤黑简体" pitchFamily="2" charset="-122"/>
              </a:rPr>
              <a:t>为记者准备室</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pPr marL="457200" indent="-457200">
              <a:buFont typeface="+mj-ea"/>
              <a:buAutoNum type="circleNumDbPlain"/>
            </a:pPr>
            <a:r>
              <a:rPr lang="en-US" altLang="zh-CN" sz="1800" dirty="0">
                <a:solidFill>
                  <a:schemeClr val="accent4">
                    <a:lumMod val="20000"/>
                    <a:lumOff val="80000"/>
                  </a:schemeClr>
                </a:solidFill>
                <a:latin typeface="方正正纤黑简体" pitchFamily="2" charset="-122"/>
                <a:ea typeface="方正正纤黑简体" pitchFamily="2" charset="-122"/>
              </a:rPr>
              <a:t>Room5</a:t>
            </a:r>
            <a:r>
              <a:rPr lang="zh-CN" altLang="en-US" sz="1800" dirty="0">
                <a:solidFill>
                  <a:schemeClr val="accent4">
                    <a:lumMod val="20000"/>
                    <a:lumOff val="80000"/>
                  </a:schemeClr>
                </a:solidFill>
                <a:latin typeface="方正正纤黑简体" pitchFamily="2" charset="-122"/>
                <a:ea typeface="方正正纤黑简体" pitchFamily="2" charset="-122"/>
              </a:rPr>
              <a:t>为黑客大赛场地</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pPr marL="457200" indent="-457200">
              <a:buFont typeface="+mj-ea"/>
              <a:buAutoNum type="circleNumDbPlain"/>
            </a:pPr>
            <a:r>
              <a:rPr lang="en-US" altLang="zh-CN" sz="1800" dirty="0">
                <a:solidFill>
                  <a:schemeClr val="accent4">
                    <a:lumMod val="20000"/>
                    <a:lumOff val="80000"/>
                  </a:schemeClr>
                </a:solidFill>
                <a:latin typeface="方正正纤黑简体" pitchFamily="2" charset="-122"/>
                <a:ea typeface="方正正纤黑简体" pitchFamily="2" charset="-122"/>
              </a:rPr>
              <a:t>Room6</a:t>
            </a:r>
            <a:r>
              <a:rPr lang="zh-CN" altLang="en-US" sz="1800" dirty="0">
                <a:solidFill>
                  <a:schemeClr val="accent4">
                    <a:lumMod val="20000"/>
                    <a:lumOff val="80000"/>
                  </a:schemeClr>
                </a:solidFill>
                <a:latin typeface="方正正纤黑简体" pitchFamily="2" charset="-122"/>
                <a:ea typeface="方正正纤黑简体" pitchFamily="2" charset="-122"/>
              </a:rPr>
              <a:t>为工作人员准备室</a:t>
            </a:r>
            <a:endParaRPr lang="en-US" altLang="zh-CN" sz="1800" dirty="0">
              <a:solidFill>
                <a:schemeClr val="accent4">
                  <a:lumMod val="20000"/>
                  <a:lumOff val="80000"/>
                </a:schemeClr>
              </a:solidFill>
              <a:latin typeface="方正正纤黑简体" pitchFamily="2" charset="-122"/>
              <a:ea typeface="方正正纤黑简体" pitchFamily="2" charset="-122"/>
            </a:endParaRPr>
          </a:p>
        </p:txBody>
      </p:sp>
      <p:sp>
        <p:nvSpPr>
          <p:cNvPr id="16" name="Text Box 15">
            <a:extLst>
              <a:ext uri="{FF2B5EF4-FFF2-40B4-BE49-F238E27FC236}">
                <a16:creationId xmlns:a16="http://schemas.microsoft.com/office/drawing/2014/main" id="{F6DD2DE0-74EC-458A-89FD-2113066DDF25}"/>
              </a:ext>
            </a:extLst>
          </p:cNvPr>
          <p:cNvSpPr txBox="1">
            <a:spLocks noChangeArrowheads="1"/>
          </p:cNvSpPr>
          <p:nvPr/>
        </p:nvSpPr>
        <p:spPr bwMode="gray">
          <a:xfrm>
            <a:off x="1352892" y="108936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对会场功能进行身份划分</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grpSp>
        <p:nvGrpSpPr>
          <p:cNvPr id="17" name="Group 18">
            <a:extLst>
              <a:ext uri="{FF2B5EF4-FFF2-40B4-BE49-F238E27FC236}">
                <a16:creationId xmlns:a16="http://schemas.microsoft.com/office/drawing/2014/main" id="{D1704A78-B653-417A-A24B-4B21707011C1}"/>
              </a:ext>
            </a:extLst>
          </p:cNvPr>
          <p:cNvGrpSpPr>
            <a:grpSpLocks noChangeAspect="1"/>
          </p:cNvGrpSpPr>
          <p:nvPr/>
        </p:nvGrpSpPr>
        <p:grpSpPr bwMode="auto">
          <a:xfrm rot="16200000">
            <a:off x="4304587" y="3183709"/>
            <a:ext cx="453657" cy="302438"/>
            <a:chOff x="0" y="0"/>
            <a:chExt cx="576001" cy="385070"/>
          </a:xfrm>
          <a:effectLst>
            <a:glow rad="88900">
              <a:schemeClr val="accent1">
                <a:satMod val="175000"/>
                <a:alpha val="30000"/>
              </a:schemeClr>
            </a:glow>
          </a:effectLst>
        </p:grpSpPr>
        <p:sp>
          <p:nvSpPr>
            <p:cNvPr id="18" name="燕尾形 55">
              <a:extLst>
                <a:ext uri="{FF2B5EF4-FFF2-40B4-BE49-F238E27FC236}">
                  <a16:creationId xmlns:a16="http://schemas.microsoft.com/office/drawing/2014/main" id="{2FBAB6B5-64F8-489D-B318-C32710F9DCC2}"/>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19" name="燕尾形 56">
              <a:extLst>
                <a:ext uri="{FF2B5EF4-FFF2-40B4-BE49-F238E27FC236}">
                  <a16:creationId xmlns:a16="http://schemas.microsoft.com/office/drawing/2014/main" id="{484C8BCC-C534-408C-9277-B50A511AA7E2}"/>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20" name="矩形 42">
            <a:extLst>
              <a:ext uri="{FF2B5EF4-FFF2-40B4-BE49-F238E27FC236}">
                <a16:creationId xmlns:a16="http://schemas.microsoft.com/office/drawing/2014/main" id="{D53DBFE5-7596-48B0-986A-CCD8D66792E7}"/>
              </a:ext>
            </a:extLst>
          </p:cNvPr>
          <p:cNvSpPr>
            <a:spLocks noChangeArrowheads="1"/>
          </p:cNvSpPr>
          <p:nvPr/>
        </p:nvSpPr>
        <p:spPr bwMode="auto">
          <a:xfrm>
            <a:off x="5055293" y="2440469"/>
            <a:ext cx="3308984" cy="1989493"/>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21" name="TextBox 146">
            <a:extLst>
              <a:ext uri="{FF2B5EF4-FFF2-40B4-BE49-F238E27FC236}">
                <a16:creationId xmlns:a16="http://schemas.microsoft.com/office/drawing/2014/main" id="{3380C1D3-38A7-4D66-BFAA-A034E96F40BE}"/>
              </a:ext>
            </a:extLst>
          </p:cNvPr>
          <p:cNvSpPr txBox="1">
            <a:spLocks noChangeArrowheads="1"/>
          </p:cNvSpPr>
          <p:nvPr/>
        </p:nvSpPr>
        <p:spPr bwMode="auto">
          <a:xfrm>
            <a:off x="5055293" y="2472999"/>
            <a:ext cx="3308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chemeClr val="accent4">
                    <a:lumMod val="20000"/>
                    <a:lumOff val="80000"/>
                  </a:schemeClr>
                </a:solidFill>
                <a:latin typeface="方正正纤黑简体" pitchFamily="2" charset="-122"/>
                <a:ea typeface="方正正纤黑简体" pitchFamily="2" charset="-122"/>
              </a:rPr>
              <a:t>粗略的划分结果</a:t>
            </a:r>
            <a:endParaRPr lang="en-US" altLang="zh-CN" sz="2800" b="1" dirty="0">
              <a:solidFill>
                <a:schemeClr val="accent4">
                  <a:lumMod val="20000"/>
                  <a:lumOff val="80000"/>
                </a:schemeClr>
              </a:solidFill>
              <a:latin typeface="方正正纤黑简体" pitchFamily="2" charset="-122"/>
              <a:ea typeface="方正正纤黑简体" pitchFamily="2" charset="-122"/>
            </a:endParaRPr>
          </a:p>
        </p:txBody>
      </p:sp>
      <p:sp>
        <p:nvSpPr>
          <p:cNvPr id="22" name="TextBox 146">
            <a:extLst>
              <a:ext uri="{FF2B5EF4-FFF2-40B4-BE49-F238E27FC236}">
                <a16:creationId xmlns:a16="http://schemas.microsoft.com/office/drawing/2014/main" id="{457420ED-B765-4758-949E-0E5106EFCC8E}"/>
              </a:ext>
            </a:extLst>
          </p:cNvPr>
          <p:cNvSpPr txBox="1">
            <a:spLocks noChangeArrowheads="1"/>
          </p:cNvSpPr>
          <p:nvPr/>
        </p:nvSpPr>
        <p:spPr bwMode="auto">
          <a:xfrm>
            <a:off x="5766753" y="2959604"/>
            <a:ext cx="23966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accent4">
                    <a:lumMod val="20000"/>
                    <a:lumOff val="80000"/>
                  </a:schemeClr>
                </a:solidFill>
                <a:latin typeface="方正正纤黑简体" pitchFamily="2" charset="-122"/>
                <a:ea typeface="方正正纤黑简体" pitchFamily="2" charset="-122"/>
              </a:rPr>
              <a:t>工作人员</a:t>
            </a:r>
            <a:r>
              <a:rPr lang="en-US" altLang="zh-CN" sz="1800" dirty="0">
                <a:solidFill>
                  <a:schemeClr val="accent4">
                    <a:lumMod val="20000"/>
                    <a:lumOff val="80000"/>
                  </a:schemeClr>
                </a:solidFill>
                <a:latin typeface="方正正纤黑简体" pitchFamily="2" charset="-122"/>
                <a:ea typeface="方正正纤黑简体" pitchFamily="2" charset="-122"/>
              </a:rPr>
              <a:t>74</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特殊嘉宾</a:t>
            </a:r>
            <a:r>
              <a:rPr lang="en-US" altLang="zh-CN" sz="1800" dirty="0">
                <a:solidFill>
                  <a:schemeClr val="accent4">
                    <a:lumMod val="20000"/>
                    <a:lumOff val="80000"/>
                  </a:schemeClr>
                </a:solidFill>
                <a:latin typeface="方正正纤黑简体" pitchFamily="2" charset="-122"/>
                <a:ea typeface="方正正纤黑简体" pitchFamily="2" charset="-122"/>
              </a:rPr>
              <a:t>300</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参赛人员</a:t>
            </a:r>
            <a:r>
              <a:rPr lang="en-US" altLang="zh-CN" sz="1800" dirty="0">
                <a:solidFill>
                  <a:schemeClr val="accent4">
                    <a:lumMod val="20000"/>
                    <a:lumOff val="80000"/>
                  </a:schemeClr>
                </a:solidFill>
                <a:latin typeface="方正正纤黑简体" pitchFamily="2" charset="-122"/>
                <a:ea typeface="方正正纤黑简体" pitchFamily="2" charset="-122"/>
              </a:rPr>
              <a:t>199</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参会记者</a:t>
            </a:r>
            <a:r>
              <a:rPr lang="en-US" altLang="zh-CN" sz="1800" dirty="0">
                <a:solidFill>
                  <a:schemeClr val="accent4">
                    <a:lumMod val="20000"/>
                    <a:lumOff val="80000"/>
                  </a:schemeClr>
                </a:solidFill>
                <a:latin typeface="方正正纤黑简体" pitchFamily="2" charset="-122"/>
                <a:ea typeface="方正正纤黑简体" pitchFamily="2" charset="-122"/>
              </a:rPr>
              <a:t>30</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普通观众</a:t>
            </a:r>
            <a:r>
              <a:rPr lang="en-US" altLang="zh-CN" sz="1800" dirty="0">
                <a:solidFill>
                  <a:schemeClr val="accent4">
                    <a:lumMod val="20000"/>
                    <a:lumOff val="80000"/>
                  </a:schemeClr>
                </a:solidFill>
                <a:latin typeface="方正正纤黑简体" pitchFamily="2" charset="-122"/>
                <a:ea typeface="方正正纤黑简体" pitchFamily="2" charset="-122"/>
              </a:rPr>
              <a:t>4653</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p:txBody>
      </p:sp>
    </p:spTree>
    <p:extLst>
      <p:ext uri="{BB962C8B-B14F-4D97-AF65-F5344CB8AC3E}">
        <p14:creationId xmlns:p14="http://schemas.microsoft.com/office/powerpoint/2010/main" val="21852393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P spid="20" grpId="0" animBg="1"/>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Ⅱ</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506952"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分析会场内的人员类型以及移动规律</a:t>
            </a:r>
            <a:endParaRPr lang="en-US" altLang="zh-CN" sz="3200" b="1" dirty="0">
              <a:latin typeface="FZDaBiaoSong-B06S" panose="02010601030101010101" pitchFamily="2" charset="-122"/>
              <a:ea typeface="FZDaBiaoSong-B06S" panose="02010601030101010101" pitchFamily="2" charset="-122"/>
            </a:endParaRPr>
          </a:p>
        </p:txBody>
      </p:sp>
      <p:sp>
        <p:nvSpPr>
          <p:cNvPr id="5" name="AutoShape 14">
            <a:extLst>
              <a:ext uri="{FF2B5EF4-FFF2-40B4-BE49-F238E27FC236}">
                <a16:creationId xmlns:a16="http://schemas.microsoft.com/office/drawing/2014/main" id="{8D1AC683-4829-4B3D-8F3C-4FBC582E2078}"/>
              </a:ext>
            </a:extLst>
          </p:cNvPr>
          <p:cNvSpPr>
            <a:spLocks noChangeArrowheads="1"/>
          </p:cNvSpPr>
          <p:nvPr/>
        </p:nvSpPr>
        <p:spPr bwMode="gray">
          <a:xfrm>
            <a:off x="1053329" y="1077449"/>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6" name="AutoShape 14">
            <a:extLst>
              <a:ext uri="{FF2B5EF4-FFF2-40B4-BE49-F238E27FC236}">
                <a16:creationId xmlns:a16="http://schemas.microsoft.com/office/drawing/2014/main" id="{CCF4A872-60CF-479F-BC03-6A926BA80F31}"/>
              </a:ext>
            </a:extLst>
          </p:cNvPr>
          <p:cNvSpPr>
            <a:spLocks noChangeArrowheads="1"/>
          </p:cNvSpPr>
          <p:nvPr/>
        </p:nvSpPr>
        <p:spPr bwMode="gray">
          <a:xfrm>
            <a:off x="3364882" y="1082237"/>
            <a:ext cx="2333069" cy="649281"/>
          </a:xfrm>
          <a:prstGeom prst="chevron">
            <a:avLst>
              <a:gd name="adj" fmla="val 57040"/>
            </a:avLst>
          </a:prstGeom>
          <a:noFill/>
          <a:ln w="101600">
            <a:solidFill>
              <a:schemeClr val="accent4"/>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7" name="AutoShape 14">
            <a:extLst>
              <a:ext uri="{FF2B5EF4-FFF2-40B4-BE49-F238E27FC236}">
                <a16:creationId xmlns:a16="http://schemas.microsoft.com/office/drawing/2014/main" id="{6D310217-9A06-451C-B321-100A5755339D}"/>
              </a:ext>
            </a:extLst>
          </p:cNvPr>
          <p:cNvSpPr>
            <a:spLocks noChangeArrowheads="1"/>
          </p:cNvSpPr>
          <p:nvPr/>
        </p:nvSpPr>
        <p:spPr bwMode="gray">
          <a:xfrm>
            <a:off x="5699033" y="1087409"/>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9" name="Text Box 15">
            <a:extLst>
              <a:ext uri="{FF2B5EF4-FFF2-40B4-BE49-F238E27FC236}">
                <a16:creationId xmlns:a16="http://schemas.microsoft.com/office/drawing/2014/main" id="{FE5B36C8-FFB5-4D11-8C01-570FF64795AA}"/>
              </a:ext>
            </a:extLst>
          </p:cNvPr>
          <p:cNvSpPr txBox="1">
            <a:spLocks noChangeArrowheads="1"/>
          </p:cNvSpPr>
          <p:nvPr/>
        </p:nvSpPr>
        <p:spPr bwMode="gray">
          <a:xfrm>
            <a:off x="3659599"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对人员位置以及停留时间分析</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0" name="Text Box 15">
            <a:extLst>
              <a:ext uri="{FF2B5EF4-FFF2-40B4-BE49-F238E27FC236}">
                <a16:creationId xmlns:a16="http://schemas.microsoft.com/office/drawing/2014/main" id="{0246445D-FB7E-4B17-8025-4D896EB754A7}"/>
              </a:ext>
            </a:extLst>
          </p:cNvPr>
          <p:cNvSpPr txBox="1">
            <a:spLocks noChangeArrowheads="1"/>
          </p:cNvSpPr>
          <p:nvPr/>
        </p:nvSpPr>
        <p:spPr bwMode="gray">
          <a:xfrm>
            <a:off x="5967445"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结合会场场地信息进行整合</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6" name="Text Box 15">
            <a:extLst>
              <a:ext uri="{FF2B5EF4-FFF2-40B4-BE49-F238E27FC236}">
                <a16:creationId xmlns:a16="http://schemas.microsoft.com/office/drawing/2014/main" id="{F6DD2DE0-74EC-458A-89FD-2113066DDF25}"/>
              </a:ext>
            </a:extLst>
          </p:cNvPr>
          <p:cNvSpPr txBox="1">
            <a:spLocks noChangeArrowheads="1"/>
          </p:cNvSpPr>
          <p:nvPr/>
        </p:nvSpPr>
        <p:spPr bwMode="gray">
          <a:xfrm>
            <a:off x="1352892" y="108936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对会场功能进行身份划分</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grpSp>
        <p:nvGrpSpPr>
          <p:cNvPr id="25" name="Group 18">
            <a:extLst>
              <a:ext uri="{FF2B5EF4-FFF2-40B4-BE49-F238E27FC236}">
                <a16:creationId xmlns:a16="http://schemas.microsoft.com/office/drawing/2014/main" id="{8FD71698-22F4-4A4F-BC59-F06560C6E4D4}"/>
              </a:ext>
            </a:extLst>
          </p:cNvPr>
          <p:cNvGrpSpPr>
            <a:grpSpLocks noChangeAspect="1"/>
          </p:cNvGrpSpPr>
          <p:nvPr/>
        </p:nvGrpSpPr>
        <p:grpSpPr bwMode="auto">
          <a:xfrm>
            <a:off x="4210405" y="1947415"/>
            <a:ext cx="453657" cy="302438"/>
            <a:chOff x="0" y="0"/>
            <a:chExt cx="576001" cy="385070"/>
          </a:xfrm>
          <a:effectLst>
            <a:glow rad="88900">
              <a:schemeClr val="accent1">
                <a:satMod val="175000"/>
                <a:alpha val="30000"/>
              </a:schemeClr>
            </a:glow>
          </a:effectLst>
        </p:grpSpPr>
        <p:sp>
          <p:nvSpPr>
            <p:cNvPr id="26" name="燕尾形 55">
              <a:extLst>
                <a:ext uri="{FF2B5EF4-FFF2-40B4-BE49-F238E27FC236}">
                  <a16:creationId xmlns:a16="http://schemas.microsoft.com/office/drawing/2014/main" id="{78500698-CAA7-4510-8CC5-8ECB552730FA}"/>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27" name="燕尾形 56">
              <a:extLst>
                <a:ext uri="{FF2B5EF4-FFF2-40B4-BE49-F238E27FC236}">
                  <a16:creationId xmlns:a16="http://schemas.microsoft.com/office/drawing/2014/main" id="{F8DD8D12-497B-4014-B074-2BC8D1C8700E}"/>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28" name="矩形 42">
            <a:extLst>
              <a:ext uri="{FF2B5EF4-FFF2-40B4-BE49-F238E27FC236}">
                <a16:creationId xmlns:a16="http://schemas.microsoft.com/office/drawing/2014/main" id="{69BF64F8-73CF-42FC-9690-1B1CCFE6F658}"/>
              </a:ext>
            </a:extLst>
          </p:cNvPr>
          <p:cNvSpPr>
            <a:spLocks noChangeArrowheads="1"/>
          </p:cNvSpPr>
          <p:nvPr/>
        </p:nvSpPr>
        <p:spPr bwMode="auto">
          <a:xfrm>
            <a:off x="580914" y="2345164"/>
            <a:ext cx="7982174" cy="2577025"/>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pic>
        <p:nvPicPr>
          <p:cNvPr id="29" name="图片 28">
            <a:extLst>
              <a:ext uri="{FF2B5EF4-FFF2-40B4-BE49-F238E27FC236}">
                <a16:creationId xmlns:a16="http://schemas.microsoft.com/office/drawing/2014/main" id="{4DB2FE8F-B25F-4B45-BCBF-103BC922BB76}"/>
              </a:ext>
            </a:extLst>
          </p:cNvPr>
          <p:cNvPicPr/>
          <p:nvPr/>
        </p:nvPicPr>
        <p:blipFill>
          <a:blip r:embed="rId3"/>
          <a:stretch>
            <a:fillRect/>
          </a:stretch>
        </p:blipFill>
        <p:spPr>
          <a:xfrm>
            <a:off x="6117460" y="2391817"/>
            <a:ext cx="2422181" cy="2452458"/>
          </a:xfrm>
          <a:prstGeom prst="rect">
            <a:avLst/>
          </a:prstGeom>
        </p:spPr>
      </p:pic>
      <p:pic>
        <p:nvPicPr>
          <p:cNvPr id="31" name="图片 30">
            <a:extLst>
              <a:ext uri="{FF2B5EF4-FFF2-40B4-BE49-F238E27FC236}">
                <a16:creationId xmlns:a16="http://schemas.microsoft.com/office/drawing/2014/main" id="{AD4F2227-79F0-45C9-A3F3-752310B0289C}"/>
              </a:ext>
            </a:extLst>
          </p:cNvPr>
          <p:cNvPicPr>
            <a:picLocks noChangeAspect="1"/>
          </p:cNvPicPr>
          <p:nvPr/>
        </p:nvPicPr>
        <p:blipFill>
          <a:blip r:embed="rId4"/>
          <a:stretch>
            <a:fillRect/>
          </a:stretch>
        </p:blipFill>
        <p:spPr>
          <a:xfrm>
            <a:off x="745455" y="2453143"/>
            <a:ext cx="4614464" cy="2391132"/>
          </a:xfrm>
          <a:prstGeom prst="rect">
            <a:avLst/>
          </a:prstGeom>
        </p:spPr>
      </p:pic>
      <p:grpSp>
        <p:nvGrpSpPr>
          <p:cNvPr id="32" name="Group 18">
            <a:extLst>
              <a:ext uri="{FF2B5EF4-FFF2-40B4-BE49-F238E27FC236}">
                <a16:creationId xmlns:a16="http://schemas.microsoft.com/office/drawing/2014/main" id="{39A932EE-6F4A-4324-92C9-8ABE3FA9C42B}"/>
              </a:ext>
            </a:extLst>
          </p:cNvPr>
          <p:cNvGrpSpPr>
            <a:grpSpLocks noChangeAspect="1"/>
          </p:cNvGrpSpPr>
          <p:nvPr/>
        </p:nvGrpSpPr>
        <p:grpSpPr bwMode="auto">
          <a:xfrm rot="16200000">
            <a:off x="5445269" y="3482457"/>
            <a:ext cx="453657" cy="302438"/>
            <a:chOff x="0" y="0"/>
            <a:chExt cx="576001" cy="385070"/>
          </a:xfrm>
          <a:effectLst>
            <a:glow rad="88900">
              <a:schemeClr val="accent1">
                <a:satMod val="175000"/>
                <a:alpha val="30000"/>
              </a:schemeClr>
            </a:glow>
          </a:effectLst>
        </p:grpSpPr>
        <p:sp>
          <p:nvSpPr>
            <p:cNvPr id="33" name="燕尾形 55">
              <a:extLst>
                <a:ext uri="{FF2B5EF4-FFF2-40B4-BE49-F238E27FC236}">
                  <a16:creationId xmlns:a16="http://schemas.microsoft.com/office/drawing/2014/main" id="{2E61485C-0D27-420D-861B-C7B457FA8EE3}"/>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34" name="燕尾形 56">
              <a:extLst>
                <a:ext uri="{FF2B5EF4-FFF2-40B4-BE49-F238E27FC236}">
                  <a16:creationId xmlns:a16="http://schemas.microsoft.com/office/drawing/2014/main" id="{B5C41740-346C-4256-BB8F-B7BBB2967A2C}"/>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20" name="Text Box 15">
            <a:extLst>
              <a:ext uri="{FF2B5EF4-FFF2-40B4-BE49-F238E27FC236}">
                <a16:creationId xmlns:a16="http://schemas.microsoft.com/office/drawing/2014/main" id="{EFBB5D60-0ACF-4C74-B06F-7DFD3A24B807}"/>
              </a:ext>
            </a:extLst>
          </p:cNvPr>
          <p:cNvSpPr txBox="1">
            <a:spLocks noChangeArrowheads="1"/>
          </p:cNvSpPr>
          <p:nvPr/>
        </p:nvSpPr>
        <p:spPr bwMode="gray">
          <a:xfrm>
            <a:off x="5888218" y="1854786"/>
            <a:ext cx="2880663" cy="369332"/>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工作人员具体职能划分</a:t>
            </a:r>
            <a:endParaRPr lang="en-US" altLang="zh-CN" sz="1800" b="1" dirty="0">
              <a:solidFill>
                <a:srgbClr val="FFFFFF"/>
              </a:solidFill>
              <a:latin typeface="宋体" panose="02010600030101010101" pitchFamily="2" charset="-122"/>
            </a:endParaRPr>
          </a:p>
        </p:txBody>
      </p:sp>
    </p:spTree>
    <p:extLst>
      <p:ext uri="{BB962C8B-B14F-4D97-AF65-F5344CB8AC3E}">
        <p14:creationId xmlns:p14="http://schemas.microsoft.com/office/powerpoint/2010/main" val="25880743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Ⅱ</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506952"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分析会场内的人员类型以及移动规律</a:t>
            </a:r>
            <a:endParaRPr lang="en-US" altLang="zh-CN" sz="3200" b="1" dirty="0">
              <a:latin typeface="FZDaBiaoSong-B06S" panose="02010601030101010101" pitchFamily="2" charset="-122"/>
              <a:ea typeface="FZDaBiaoSong-B06S" panose="02010601030101010101" pitchFamily="2" charset="-122"/>
            </a:endParaRPr>
          </a:p>
        </p:txBody>
      </p:sp>
      <p:sp>
        <p:nvSpPr>
          <p:cNvPr id="5" name="AutoShape 14">
            <a:extLst>
              <a:ext uri="{FF2B5EF4-FFF2-40B4-BE49-F238E27FC236}">
                <a16:creationId xmlns:a16="http://schemas.microsoft.com/office/drawing/2014/main" id="{8D1AC683-4829-4B3D-8F3C-4FBC582E2078}"/>
              </a:ext>
            </a:extLst>
          </p:cNvPr>
          <p:cNvSpPr>
            <a:spLocks noChangeArrowheads="1"/>
          </p:cNvSpPr>
          <p:nvPr/>
        </p:nvSpPr>
        <p:spPr bwMode="gray">
          <a:xfrm>
            <a:off x="1053329" y="1077449"/>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6" name="AutoShape 14">
            <a:extLst>
              <a:ext uri="{FF2B5EF4-FFF2-40B4-BE49-F238E27FC236}">
                <a16:creationId xmlns:a16="http://schemas.microsoft.com/office/drawing/2014/main" id="{CCF4A872-60CF-479F-BC03-6A926BA80F31}"/>
              </a:ext>
            </a:extLst>
          </p:cNvPr>
          <p:cNvSpPr>
            <a:spLocks noChangeArrowheads="1"/>
          </p:cNvSpPr>
          <p:nvPr/>
        </p:nvSpPr>
        <p:spPr bwMode="gray">
          <a:xfrm>
            <a:off x="3364882" y="1082237"/>
            <a:ext cx="2333069" cy="649281"/>
          </a:xfrm>
          <a:prstGeom prst="chevron">
            <a:avLst>
              <a:gd name="adj" fmla="val 57040"/>
            </a:avLst>
          </a:prstGeom>
          <a:noFill/>
          <a:ln w="101600">
            <a:solidFill>
              <a:schemeClr val="accent4"/>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7" name="AutoShape 14">
            <a:extLst>
              <a:ext uri="{FF2B5EF4-FFF2-40B4-BE49-F238E27FC236}">
                <a16:creationId xmlns:a16="http://schemas.microsoft.com/office/drawing/2014/main" id="{6D310217-9A06-451C-B321-100A5755339D}"/>
              </a:ext>
            </a:extLst>
          </p:cNvPr>
          <p:cNvSpPr>
            <a:spLocks noChangeArrowheads="1"/>
          </p:cNvSpPr>
          <p:nvPr/>
        </p:nvSpPr>
        <p:spPr bwMode="gray">
          <a:xfrm>
            <a:off x="5699033" y="1087409"/>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9" name="Text Box 15">
            <a:extLst>
              <a:ext uri="{FF2B5EF4-FFF2-40B4-BE49-F238E27FC236}">
                <a16:creationId xmlns:a16="http://schemas.microsoft.com/office/drawing/2014/main" id="{FE5B36C8-FFB5-4D11-8C01-570FF64795AA}"/>
              </a:ext>
            </a:extLst>
          </p:cNvPr>
          <p:cNvSpPr txBox="1">
            <a:spLocks noChangeArrowheads="1"/>
          </p:cNvSpPr>
          <p:nvPr/>
        </p:nvSpPr>
        <p:spPr bwMode="gray">
          <a:xfrm>
            <a:off x="3659599"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对人员位置以及停留时间分析</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0" name="Text Box 15">
            <a:extLst>
              <a:ext uri="{FF2B5EF4-FFF2-40B4-BE49-F238E27FC236}">
                <a16:creationId xmlns:a16="http://schemas.microsoft.com/office/drawing/2014/main" id="{0246445D-FB7E-4B17-8025-4D896EB754A7}"/>
              </a:ext>
            </a:extLst>
          </p:cNvPr>
          <p:cNvSpPr txBox="1">
            <a:spLocks noChangeArrowheads="1"/>
          </p:cNvSpPr>
          <p:nvPr/>
        </p:nvSpPr>
        <p:spPr bwMode="gray">
          <a:xfrm>
            <a:off x="5967445"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结合会场场地信息进行整合</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6" name="Text Box 15">
            <a:extLst>
              <a:ext uri="{FF2B5EF4-FFF2-40B4-BE49-F238E27FC236}">
                <a16:creationId xmlns:a16="http://schemas.microsoft.com/office/drawing/2014/main" id="{F6DD2DE0-74EC-458A-89FD-2113066DDF25}"/>
              </a:ext>
            </a:extLst>
          </p:cNvPr>
          <p:cNvSpPr txBox="1">
            <a:spLocks noChangeArrowheads="1"/>
          </p:cNvSpPr>
          <p:nvPr/>
        </p:nvSpPr>
        <p:spPr bwMode="gray">
          <a:xfrm>
            <a:off x="1352892" y="108936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对会场功能进行身份划分</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grpSp>
        <p:nvGrpSpPr>
          <p:cNvPr id="25" name="Group 18">
            <a:extLst>
              <a:ext uri="{FF2B5EF4-FFF2-40B4-BE49-F238E27FC236}">
                <a16:creationId xmlns:a16="http://schemas.microsoft.com/office/drawing/2014/main" id="{8FD71698-22F4-4A4F-BC59-F06560C6E4D4}"/>
              </a:ext>
            </a:extLst>
          </p:cNvPr>
          <p:cNvGrpSpPr>
            <a:grpSpLocks noChangeAspect="1"/>
          </p:cNvGrpSpPr>
          <p:nvPr/>
        </p:nvGrpSpPr>
        <p:grpSpPr bwMode="auto">
          <a:xfrm>
            <a:off x="4210405" y="1947415"/>
            <a:ext cx="453657" cy="302438"/>
            <a:chOff x="0" y="0"/>
            <a:chExt cx="576001" cy="385070"/>
          </a:xfrm>
          <a:effectLst>
            <a:glow rad="88900">
              <a:schemeClr val="accent1">
                <a:satMod val="175000"/>
                <a:alpha val="30000"/>
              </a:schemeClr>
            </a:glow>
          </a:effectLst>
        </p:grpSpPr>
        <p:sp>
          <p:nvSpPr>
            <p:cNvPr id="26" name="燕尾形 55">
              <a:extLst>
                <a:ext uri="{FF2B5EF4-FFF2-40B4-BE49-F238E27FC236}">
                  <a16:creationId xmlns:a16="http://schemas.microsoft.com/office/drawing/2014/main" id="{78500698-CAA7-4510-8CC5-8ECB552730FA}"/>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27" name="燕尾形 56">
              <a:extLst>
                <a:ext uri="{FF2B5EF4-FFF2-40B4-BE49-F238E27FC236}">
                  <a16:creationId xmlns:a16="http://schemas.microsoft.com/office/drawing/2014/main" id="{F8DD8D12-497B-4014-B074-2BC8D1C8700E}"/>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28" name="矩形 42">
            <a:extLst>
              <a:ext uri="{FF2B5EF4-FFF2-40B4-BE49-F238E27FC236}">
                <a16:creationId xmlns:a16="http://schemas.microsoft.com/office/drawing/2014/main" id="{69BF64F8-73CF-42FC-9690-1B1CCFE6F658}"/>
              </a:ext>
            </a:extLst>
          </p:cNvPr>
          <p:cNvSpPr>
            <a:spLocks noChangeArrowheads="1"/>
          </p:cNvSpPr>
          <p:nvPr/>
        </p:nvSpPr>
        <p:spPr bwMode="auto">
          <a:xfrm>
            <a:off x="580914" y="2345164"/>
            <a:ext cx="7982174" cy="2577025"/>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pic>
        <p:nvPicPr>
          <p:cNvPr id="31" name="图片 30">
            <a:extLst>
              <a:ext uri="{FF2B5EF4-FFF2-40B4-BE49-F238E27FC236}">
                <a16:creationId xmlns:a16="http://schemas.microsoft.com/office/drawing/2014/main" id="{AD4F2227-79F0-45C9-A3F3-752310B0289C}"/>
              </a:ext>
            </a:extLst>
          </p:cNvPr>
          <p:cNvPicPr>
            <a:picLocks noChangeAspect="1"/>
          </p:cNvPicPr>
          <p:nvPr/>
        </p:nvPicPr>
        <p:blipFill>
          <a:blip r:embed="rId3"/>
          <a:stretch>
            <a:fillRect/>
          </a:stretch>
        </p:blipFill>
        <p:spPr>
          <a:xfrm>
            <a:off x="826346" y="2480411"/>
            <a:ext cx="4400390" cy="2280203"/>
          </a:xfrm>
          <a:prstGeom prst="rect">
            <a:avLst/>
          </a:prstGeom>
        </p:spPr>
      </p:pic>
      <p:grpSp>
        <p:nvGrpSpPr>
          <p:cNvPr id="32" name="Group 18">
            <a:extLst>
              <a:ext uri="{FF2B5EF4-FFF2-40B4-BE49-F238E27FC236}">
                <a16:creationId xmlns:a16="http://schemas.microsoft.com/office/drawing/2014/main" id="{39A932EE-6F4A-4324-92C9-8ABE3FA9C42B}"/>
              </a:ext>
            </a:extLst>
          </p:cNvPr>
          <p:cNvGrpSpPr>
            <a:grpSpLocks noChangeAspect="1"/>
          </p:cNvGrpSpPr>
          <p:nvPr/>
        </p:nvGrpSpPr>
        <p:grpSpPr bwMode="auto">
          <a:xfrm rot="16200000">
            <a:off x="5445269" y="3482457"/>
            <a:ext cx="453657" cy="302438"/>
            <a:chOff x="0" y="0"/>
            <a:chExt cx="576001" cy="385070"/>
          </a:xfrm>
          <a:effectLst>
            <a:glow rad="88900">
              <a:schemeClr val="accent1">
                <a:satMod val="175000"/>
                <a:alpha val="30000"/>
              </a:schemeClr>
            </a:glow>
          </a:effectLst>
        </p:grpSpPr>
        <p:sp>
          <p:nvSpPr>
            <p:cNvPr id="33" name="燕尾形 55">
              <a:extLst>
                <a:ext uri="{FF2B5EF4-FFF2-40B4-BE49-F238E27FC236}">
                  <a16:creationId xmlns:a16="http://schemas.microsoft.com/office/drawing/2014/main" id="{2E61485C-0D27-420D-861B-C7B457FA8EE3}"/>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34" name="燕尾形 56">
              <a:extLst>
                <a:ext uri="{FF2B5EF4-FFF2-40B4-BE49-F238E27FC236}">
                  <a16:creationId xmlns:a16="http://schemas.microsoft.com/office/drawing/2014/main" id="{B5C41740-346C-4256-BB8F-B7BBB2967A2C}"/>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pic>
        <p:nvPicPr>
          <p:cNvPr id="20" name="图片 19">
            <a:extLst>
              <a:ext uri="{FF2B5EF4-FFF2-40B4-BE49-F238E27FC236}">
                <a16:creationId xmlns:a16="http://schemas.microsoft.com/office/drawing/2014/main" id="{5F5EF115-FF35-4FE7-90D8-C0B0E40560DE}"/>
              </a:ext>
            </a:extLst>
          </p:cNvPr>
          <p:cNvPicPr>
            <a:picLocks noChangeAspect="1"/>
          </p:cNvPicPr>
          <p:nvPr/>
        </p:nvPicPr>
        <p:blipFill>
          <a:blip r:embed="rId4"/>
          <a:stretch>
            <a:fillRect/>
          </a:stretch>
        </p:blipFill>
        <p:spPr>
          <a:xfrm>
            <a:off x="726830" y="2449134"/>
            <a:ext cx="4572000" cy="2360188"/>
          </a:xfrm>
          <a:prstGeom prst="rect">
            <a:avLst/>
          </a:prstGeom>
        </p:spPr>
      </p:pic>
      <p:sp>
        <p:nvSpPr>
          <p:cNvPr id="21" name="TextBox 146">
            <a:extLst>
              <a:ext uri="{FF2B5EF4-FFF2-40B4-BE49-F238E27FC236}">
                <a16:creationId xmlns:a16="http://schemas.microsoft.com/office/drawing/2014/main" id="{34B88354-A5C5-4C87-9231-5554150AF2EE}"/>
              </a:ext>
            </a:extLst>
          </p:cNvPr>
          <p:cNvSpPr txBox="1">
            <a:spLocks noChangeArrowheads="1"/>
          </p:cNvSpPr>
          <p:nvPr/>
        </p:nvSpPr>
        <p:spPr bwMode="auto">
          <a:xfrm>
            <a:off x="6128713" y="3020347"/>
            <a:ext cx="18626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accent4">
                    <a:lumMod val="20000"/>
                    <a:lumOff val="80000"/>
                  </a:schemeClr>
                </a:solidFill>
                <a:latin typeface="方正正纤黑简体" pitchFamily="2" charset="-122"/>
                <a:ea typeface="方正正纤黑简体" pitchFamily="2" charset="-122"/>
              </a:rPr>
              <a:t>特殊嘉宾划分：</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资深专家和商业大咖</a:t>
            </a:r>
            <a:r>
              <a:rPr lang="en-US" altLang="zh-CN" sz="1800" dirty="0">
                <a:solidFill>
                  <a:schemeClr val="accent4">
                    <a:lumMod val="20000"/>
                    <a:lumOff val="80000"/>
                  </a:schemeClr>
                </a:solidFill>
                <a:latin typeface="方正正纤黑简体" pitchFamily="2" charset="-122"/>
                <a:ea typeface="方正正纤黑简体" pitchFamily="2" charset="-122"/>
              </a:rPr>
              <a:t>51</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en-US" altLang="zh-CN" sz="1800" dirty="0">
                <a:solidFill>
                  <a:schemeClr val="accent4">
                    <a:lumMod val="20000"/>
                    <a:lumOff val="80000"/>
                  </a:schemeClr>
                </a:solidFill>
                <a:latin typeface="方正正纤黑简体" pitchFamily="2" charset="-122"/>
                <a:ea typeface="方正正纤黑简体" pitchFamily="2" charset="-122"/>
              </a:rPr>
              <a:t>VIP</a:t>
            </a:r>
            <a:r>
              <a:rPr lang="zh-CN" altLang="en-US" sz="1800" dirty="0">
                <a:solidFill>
                  <a:schemeClr val="accent4">
                    <a:lumMod val="20000"/>
                    <a:lumOff val="80000"/>
                  </a:schemeClr>
                </a:solidFill>
                <a:latin typeface="方正正纤黑简体" pitchFamily="2" charset="-122"/>
                <a:ea typeface="方正正纤黑简体" pitchFamily="2" charset="-122"/>
              </a:rPr>
              <a:t>会员</a:t>
            </a:r>
            <a:r>
              <a:rPr lang="en-US" altLang="zh-CN" sz="1800" dirty="0">
                <a:solidFill>
                  <a:schemeClr val="accent4">
                    <a:lumMod val="20000"/>
                    <a:lumOff val="80000"/>
                  </a:schemeClr>
                </a:solidFill>
                <a:latin typeface="方正正纤黑简体" pitchFamily="2" charset="-122"/>
                <a:ea typeface="方正正纤黑简体" pitchFamily="2" charset="-122"/>
              </a:rPr>
              <a:t>249</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p:txBody>
      </p:sp>
    </p:spTree>
    <p:extLst>
      <p:ext uri="{BB962C8B-B14F-4D97-AF65-F5344CB8AC3E}">
        <p14:creationId xmlns:p14="http://schemas.microsoft.com/office/powerpoint/2010/main" val="34507851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Ⅱ</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506952"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分析会场内的人员类型以及移动规律</a:t>
            </a:r>
            <a:endParaRPr lang="en-US" altLang="zh-CN" sz="3200" b="1" dirty="0">
              <a:latin typeface="FZDaBiaoSong-B06S" panose="02010601030101010101" pitchFamily="2" charset="-122"/>
              <a:ea typeface="FZDaBiaoSong-B06S" panose="02010601030101010101" pitchFamily="2" charset="-122"/>
            </a:endParaRPr>
          </a:p>
        </p:txBody>
      </p:sp>
      <p:sp>
        <p:nvSpPr>
          <p:cNvPr id="5" name="AutoShape 14">
            <a:extLst>
              <a:ext uri="{FF2B5EF4-FFF2-40B4-BE49-F238E27FC236}">
                <a16:creationId xmlns:a16="http://schemas.microsoft.com/office/drawing/2014/main" id="{8D1AC683-4829-4B3D-8F3C-4FBC582E2078}"/>
              </a:ext>
            </a:extLst>
          </p:cNvPr>
          <p:cNvSpPr>
            <a:spLocks noChangeArrowheads="1"/>
          </p:cNvSpPr>
          <p:nvPr/>
        </p:nvSpPr>
        <p:spPr bwMode="gray">
          <a:xfrm>
            <a:off x="1053329" y="1077449"/>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6" name="AutoShape 14">
            <a:extLst>
              <a:ext uri="{FF2B5EF4-FFF2-40B4-BE49-F238E27FC236}">
                <a16:creationId xmlns:a16="http://schemas.microsoft.com/office/drawing/2014/main" id="{CCF4A872-60CF-479F-BC03-6A926BA80F31}"/>
              </a:ext>
            </a:extLst>
          </p:cNvPr>
          <p:cNvSpPr>
            <a:spLocks noChangeArrowheads="1"/>
          </p:cNvSpPr>
          <p:nvPr/>
        </p:nvSpPr>
        <p:spPr bwMode="gray">
          <a:xfrm>
            <a:off x="3364882" y="1082237"/>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7" name="AutoShape 14">
            <a:extLst>
              <a:ext uri="{FF2B5EF4-FFF2-40B4-BE49-F238E27FC236}">
                <a16:creationId xmlns:a16="http://schemas.microsoft.com/office/drawing/2014/main" id="{6D310217-9A06-451C-B321-100A5755339D}"/>
              </a:ext>
            </a:extLst>
          </p:cNvPr>
          <p:cNvSpPr>
            <a:spLocks noChangeArrowheads="1"/>
          </p:cNvSpPr>
          <p:nvPr/>
        </p:nvSpPr>
        <p:spPr bwMode="gray">
          <a:xfrm>
            <a:off x="5699033" y="1087409"/>
            <a:ext cx="2333069" cy="649281"/>
          </a:xfrm>
          <a:prstGeom prst="chevron">
            <a:avLst>
              <a:gd name="adj" fmla="val 57040"/>
            </a:avLst>
          </a:prstGeom>
          <a:noFill/>
          <a:ln w="101600">
            <a:solidFill>
              <a:schemeClr val="accent4"/>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9" name="Text Box 15">
            <a:extLst>
              <a:ext uri="{FF2B5EF4-FFF2-40B4-BE49-F238E27FC236}">
                <a16:creationId xmlns:a16="http://schemas.microsoft.com/office/drawing/2014/main" id="{FE5B36C8-FFB5-4D11-8C01-570FF64795AA}"/>
              </a:ext>
            </a:extLst>
          </p:cNvPr>
          <p:cNvSpPr txBox="1">
            <a:spLocks noChangeArrowheads="1"/>
          </p:cNvSpPr>
          <p:nvPr/>
        </p:nvSpPr>
        <p:spPr bwMode="gray">
          <a:xfrm>
            <a:off x="3659599"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对人员路径以及停留时间分析</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0" name="Text Box 15">
            <a:extLst>
              <a:ext uri="{FF2B5EF4-FFF2-40B4-BE49-F238E27FC236}">
                <a16:creationId xmlns:a16="http://schemas.microsoft.com/office/drawing/2014/main" id="{0246445D-FB7E-4B17-8025-4D896EB754A7}"/>
              </a:ext>
            </a:extLst>
          </p:cNvPr>
          <p:cNvSpPr txBox="1">
            <a:spLocks noChangeArrowheads="1"/>
          </p:cNvSpPr>
          <p:nvPr/>
        </p:nvSpPr>
        <p:spPr bwMode="gray">
          <a:xfrm>
            <a:off x="5967445" y="108740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结合会场场地信息进行整合</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
        <p:nvSpPr>
          <p:cNvPr id="16" name="Text Box 15">
            <a:extLst>
              <a:ext uri="{FF2B5EF4-FFF2-40B4-BE49-F238E27FC236}">
                <a16:creationId xmlns:a16="http://schemas.microsoft.com/office/drawing/2014/main" id="{F6DD2DE0-74EC-458A-89FD-2113066DDF25}"/>
              </a:ext>
            </a:extLst>
          </p:cNvPr>
          <p:cNvSpPr txBox="1">
            <a:spLocks noChangeArrowheads="1"/>
          </p:cNvSpPr>
          <p:nvPr/>
        </p:nvSpPr>
        <p:spPr bwMode="gray">
          <a:xfrm>
            <a:off x="1352892" y="1089369"/>
            <a:ext cx="1810842" cy="92333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对会场人员进行身份划分</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grpSp>
        <p:nvGrpSpPr>
          <p:cNvPr id="17" name="Group 18">
            <a:extLst>
              <a:ext uri="{FF2B5EF4-FFF2-40B4-BE49-F238E27FC236}">
                <a16:creationId xmlns:a16="http://schemas.microsoft.com/office/drawing/2014/main" id="{437D7114-062E-416E-9FB5-005F35108934}"/>
              </a:ext>
            </a:extLst>
          </p:cNvPr>
          <p:cNvGrpSpPr>
            <a:grpSpLocks noChangeAspect="1"/>
          </p:cNvGrpSpPr>
          <p:nvPr/>
        </p:nvGrpSpPr>
        <p:grpSpPr bwMode="auto">
          <a:xfrm>
            <a:off x="6646037" y="1954830"/>
            <a:ext cx="453657" cy="302438"/>
            <a:chOff x="0" y="0"/>
            <a:chExt cx="576001" cy="385070"/>
          </a:xfrm>
          <a:effectLst>
            <a:glow rad="88900">
              <a:schemeClr val="accent1">
                <a:satMod val="175000"/>
                <a:alpha val="30000"/>
              </a:schemeClr>
            </a:glow>
          </a:effectLst>
        </p:grpSpPr>
        <p:sp>
          <p:nvSpPr>
            <p:cNvPr id="18" name="燕尾形 55">
              <a:extLst>
                <a:ext uri="{FF2B5EF4-FFF2-40B4-BE49-F238E27FC236}">
                  <a16:creationId xmlns:a16="http://schemas.microsoft.com/office/drawing/2014/main" id="{EDED6F50-0997-46C2-9952-44FDA7A90DD9}"/>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19" name="燕尾形 56">
              <a:extLst>
                <a:ext uri="{FF2B5EF4-FFF2-40B4-BE49-F238E27FC236}">
                  <a16:creationId xmlns:a16="http://schemas.microsoft.com/office/drawing/2014/main" id="{D4E1DF3E-68B1-4904-9EBC-1FEDF4FF6DA2}"/>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20" name="矩形 42">
            <a:extLst>
              <a:ext uri="{FF2B5EF4-FFF2-40B4-BE49-F238E27FC236}">
                <a16:creationId xmlns:a16="http://schemas.microsoft.com/office/drawing/2014/main" id="{F8F0C0F7-AFF2-499C-AF31-352AE4760547}"/>
              </a:ext>
            </a:extLst>
          </p:cNvPr>
          <p:cNvSpPr>
            <a:spLocks noChangeArrowheads="1"/>
          </p:cNvSpPr>
          <p:nvPr/>
        </p:nvSpPr>
        <p:spPr bwMode="auto">
          <a:xfrm>
            <a:off x="3364882" y="2496188"/>
            <a:ext cx="4999395" cy="2388427"/>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21" name="TextBox 146">
            <a:extLst>
              <a:ext uri="{FF2B5EF4-FFF2-40B4-BE49-F238E27FC236}">
                <a16:creationId xmlns:a16="http://schemas.microsoft.com/office/drawing/2014/main" id="{EA00C044-B496-4AB4-A1E0-1BFADBCC7016}"/>
              </a:ext>
            </a:extLst>
          </p:cNvPr>
          <p:cNvSpPr txBox="1">
            <a:spLocks noChangeArrowheads="1"/>
          </p:cNvSpPr>
          <p:nvPr/>
        </p:nvSpPr>
        <p:spPr bwMode="auto">
          <a:xfrm>
            <a:off x="3556181" y="2548305"/>
            <a:ext cx="461679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zh-CN" altLang="en-US" sz="1800" dirty="0">
                <a:solidFill>
                  <a:schemeClr val="accent4">
                    <a:lumMod val="20000"/>
                    <a:lumOff val="80000"/>
                  </a:schemeClr>
                </a:solidFill>
                <a:latin typeface="方正正纤黑简体" pitchFamily="2" charset="-122"/>
                <a:ea typeface="方正正纤黑简体" pitchFamily="2" charset="-122"/>
              </a:rPr>
              <a:t>工作人员</a:t>
            </a:r>
            <a:r>
              <a:rPr lang="en-US" altLang="zh-CN" sz="1800" dirty="0">
                <a:solidFill>
                  <a:schemeClr val="accent4">
                    <a:lumMod val="20000"/>
                    <a:lumOff val="80000"/>
                  </a:schemeClr>
                </a:solidFill>
                <a:latin typeface="方正正纤黑简体" pitchFamily="2" charset="-122"/>
                <a:ea typeface="方正正纤黑简体" pitchFamily="2" charset="-122"/>
              </a:rPr>
              <a:t>74</a:t>
            </a:r>
            <a:r>
              <a:rPr lang="zh-CN" altLang="en-US" sz="1800" dirty="0">
                <a:solidFill>
                  <a:schemeClr val="accent4">
                    <a:lumMod val="20000"/>
                    <a:lumOff val="80000"/>
                  </a:schemeClr>
                </a:solidFill>
                <a:latin typeface="方正正纤黑简体" pitchFamily="2" charset="-122"/>
                <a:ea typeface="方正正纤黑简体" pitchFamily="2" charset="-122"/>
              </a:rPr>
              <a:t>名，其中分为过道维持人员、礼仪、签到处、展厅、场控、服务台、扶梯安保，共计七种类型</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特殊嘉宾</a:t>
            </a:r>
            <a:r>
              <a:rPr lang="en-US" altLang="zh-CN" sz="1800" dirty="0">
                <a:solidFill>
                  <a:schemeClr val="accent4">
                    <a:lumMod val="20000"/>
                    <a:lumOff val="80000"/>
                  </a:schemeClr>
                </a:solidFill>
                <a:latin typeface="方正正纤黑简体" pitchFamily="2" charset="-122"/>
                <a:ea typeface="方正正纤黑简体" pitchFamily="2" charset="-122"/>
              </a:rPr>
              <a:t>300</a:t>
            </a:r>
            <a:r>
              <a:rPr lang="zh-CN" altLang="en-US" sz="1800" dirty="0">
                <a:solidFill>
                  <a:schemeClr val="accent4">
                    <a:lumMod val="20000"/>
                    <a:lumOff val="80000"/>
                  </a:schemeClr>
                </a:solidFill>
                <a:latin typeface="方正正纤黑简体" pitchFamily="2" charset="-122"/>
                <a:ea typeface="方正正纤黑简体" pitchFamily="2" charset="-122"/>
              </a:rPr>
              <a:t>名，其中分为资深专家和商业大咖</a:t>
            </a:r>
            <a:r>
              <a:rPr lang="en-US" altLang="zh-CN" sz="1800" dirty="0">
                <a:solidFill>
                  <a:schemeClr val="accent4">
                    <a:lumMod val="20000"/>
                    <a:lumOff val="80000"/>
                  </a:schemeClr>
                </a:solidFill>
                <a:latin typeface="方正正纤黑简体" pitchFamily="2" charset="-122"/>
                <a:ea typeface="方正正纤黑简体" pitchFamily="2" charset="-122"/>
              </a:rPr>
              <a:t>51</a:t>
            </a:r>
            <a:r>
              <a:rPr lang="zh-CN" altLang="en-US" sz="1800" dirty="0">
                <a:solidFill>
                  <a:schemeClr val="accent4">
                    <a:lumMod val="20000"/>
                    <a:lumOff val="80000"/>
                  </a:schemeClr>
                </a:solidFill>
                <a:latin typeface="方正正纤黑简体" pitchFamily="2" charset="-122"/>
                <a:ea typeface="方正正纤黑简体" pitchFamily="2" charset="-122"/>
              </a:rPr>
              <a:t>名，</a:t>
            </a:r>
            <a:r>
              <a:rPr lang="en-US" altLang="zh-CN" sz="1800" dirty="0">
                <a:solidFill>
                  <a:schemeClr val="accent4">
                    <a:lumMod val="20000"/>
                    <a:lumOff val="80000"/>
                  </a:schemeClr>
                </a:solidFill>
                <a:latin typeface="方正正纤黑简体" pitchFamily="2" charset="-122"/>
                <a:ea typeface="方正正纤黑简体" pitchFamily="2" charset="-122"/>
              </a:rPr>
              <a:t>VIP</a:t>
            </a:r>
            <a:r>
              <a:rPr lang="zh-CN" altLang="en-US" sz="1800" dirty="0">
                <a:solidFill>
                  <a:schemeClr val="accent4">
                    <a:lumMod val="20000"/>
                    <a:lumOff val="80000"/>
                  </a:schemeClr>
                </a:solidFill>
                <a:latin typeface="方正正纤黑简体" pitchFamily="2" charset="-122"/>
                <a:ea typeface="方正正纤黑简体" pitchFamily="2" charset="-122"/>
              </a:rPr>
              <a:t>会员</a:t>
            </a:r>
            <a:r>
              <a:rPr lang="en-US" altLang="zh-CN" sz="1800" dirty="0">
                <a:solidFill>
                  <a:schemeClr val="accent4">
                    <a:lumMod val="20000"/>
                    <a:lumOff val="80000"/>
                  </a:schemeClr>
                </a:solidFill>
                <a:latin typeface="方正正纤黑简体" pitchFamily="2" charset="-122"/>
                <a:ea typeface="方正正纤黑简体" pitchFamily="2" charset="-122"/>
              </a:rPr>
              <a:t>249</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参赛人员</a:t>
            </a:r>
            <a:r>
              <a:rPr lang="en-US" altLang="zh-CN" sz="1800" dirty="0">
                <a:solidFill>
                  <a:schemeClr val="accent4">
                    <a:lumMod val="20000"/>
                    <a:lumOff val="80000"/>
                  </a:schemeClr>
                </a:solidFill>
                <a:latin typeface="方正正纤黑简体" pitchFamily="2" charset="-122"/>
                <a:ea typeface="方正正纤黑简体" pitchFamily="2" charset="-122"/>
              </a:rPr>
              <a:t>199</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参会记者</a:t>
            </a:r>
            <a:r>
              <a:rPr lang="en-US" altLang="zh-CN" sz="1800" dirty="0">
                <a:solidFill>
                  <a:schemeClr val="accent4">
                    <a:lumMod val="20000"/>
                    <a:lumOff val="80000"/>
                  </a:schemeClr>
                </a:solidFill>
                <a:latin typeface="方正正纤黑简体" pitchFamily="2" charset="-122"/>
                <a:ea typeface="方正正纤黑简体" pitchFamily="2" charset="-122"/>
              </a:rPr>
              <a:t>30</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zh-CN" altLang="en-US" sz="1800" dirty="0">
                <a:solidFill>
                  <a:schemeClr val="accent4">
                    <a:lumMod val="20000"/>
                    <a:lumOff val="80000"/>
                  </a:schemeClr>
                </a:solidFill>
                <a:latin typeface="方正正纤黑简体" pitchFamily="2" charset="-122"/>
                <a:ea typeface="方正正纤黑简体" pitchFamily="2" charset="-122"/>
              </a:rPr>
              <a:t>普通观众</a:t>
            </a:r>
            <a:r>
              <a:rPr lang="en-US" altLang="zh-CN" sz="1800" dirty="0">
                <a:solidFill>
                  <a:schemeClr val="accent4">
                    <a:lumMod val="20000"/>
                    <a:lumOff val="80000"/>
                  </a:schemeClr>
                </a:solidFill>
                <a:latin typeface="方正正纤黑简体" pitchFamily="2" charset="-122"/>
                <a:ea typeface="方正正纤黑简体" pitchFamily="2" charset="-122"/>
              </a:rPr>
              <a:t>4653</a:t>
            </a:r>
            <a:r>
              <a:rPr lang="zh-CN" altLang="en-US" sz="1800" dirty="0">
                <a:solidFill>
                  <a:schemeClr val="accent4">
                    <a:lumMod val="20000"/>
                    <a:lumOff val="80000"/>
                  </a:schemeClr>
                </a:solidFill>
                <a:latin typeface="方正正纤黑简体" pitchFamily="2" charset="-122"/>
                <a:ea typeface="方正正纤黑简体" pitchFamily="2" charset="-122"/>
              </a:rPr>
              <a:t>名</a:t>
            </a:r>
            <a:endParaRPr lang="en-US" altLang="zh-CN" sz="1800" dirty="0">
              <a:solidFill>
                <a:schemeClr val="accent4">
                  <a:lumMod val="20000"/>
                  <a:lumOff val="80000"/>
                </a:schemeClr>
              </a:solidFill>
              <a:latin typeface="方正正纤黑简体" pitchFamily="2" charset="-122"/>
              <a:ea typeface="方正正纤黑简体" pitchFamily="2" charset="-122"/>
            </a:endParaRPr>
          </a:p>
        </p:txBody>
      </p:sp>
    </p:spTree>
    <p:extLst>
      <p:ext uri="{BB962C8B-B14F-4D97-AF65-F5344CB8AC3E}">
        <p14:creationId xmlns:p14="http://schemas.microsoft.com/office/powerpoint/2010/main" val="10291956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Ⅱ</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506952"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分析会场内的人员类型以及移动规律</a:t>
            </a:r>
            <a:endParaRPr lang="en-US" altLang="zh-CN" sz="3200" b="1" dirty="0">
              <a:latin typeface="FZDaBiaoSong-B06S" panose="02010601030101010101" pitchFamily="2" charset="-122"/>
              <a:ea typeface="FZDaBiaoSong-B06S" panose="02010601030101010101" pitchFamily="2" charset="-122"/>
            </a:endParaRPr>
          </a:p>
        </p:txBody>
      </p:sp>
      <p:sp>
        <p:nvSpPr>
          <p:cNvPr id="7" name="AutoShape 14">
            <a:extLst>
              <a:ext uri="{FF2B5EF4-FFF2-40B4-BE49-F238E27FC236}">
                <a16:creationId xmlns:a16="http://schemas.microsoft.com/office/drawing/2014/main" id="{6D310217-9A06-451C-B321-100A5755339D}"/>
              </a:ext>
            </a:extLst>
          </p:cNvPr>
          <p:cNvSpPr>
            <a:spLocks noChangeArrowheads="1"/>
          </p:cNvSpPr>
          <p:nvPr/>
        </p:nvSpPr>
        <p:spPr bwMode="gray">
          <a:xfrm>
            <a:off x="637749" y="1207725"/>
            <a:ext cx="2333069" cy="649281"/>
          </a:xfrm>
          <a:prstGeom prst="chevron">
            <a:avLst>
              <a:gd name="adj" fmla="val 57040"/>
            </a:avLst>
          </a:prstGeom>
          <a:noFill/>
          <a:ln w="101600">
            <a:solidFill>
              <a:schemeClr val="accent4">
                <a:lumMod val="40000"/>
                <a:lumOff val="60000"/>
              </a:schemeClr>
            </a:solidFill>
          </a:ln>
          <a:effectLst>
            <a:glow rad="88900">
              <a:schemeClr val="accent1">
                <a:satMod val="175000"/>
                <a:alpha val="30000"/>
              </a:schemeClr>
            </a:glow>
          </a:effectLst>
        </p:spPr>
        <p:txBody>
          <a:bodyPr wrap="none" anchor="ctr">
            <a:flatTx/>
          </a:bodyPr>
          <a:lstStyle/>
          <a:p>
            <a:pPr>
              <a:defRPr/>
            </a:pPr>
            <a:endParaRPr lang="zh-CN" altLang="en-US">
              <a:solidFill>
                <a:schemeClr val="accent4">
                  <a:lumMod val="20000"/>
                  <a:lumOff val="80000"/>
                </a:schemeClr>
              </a:solidFill>
            </a:endParaRPr>
          </a:p>
        </p:txBody>
      </p:sp>
      <p:sp>
        <p:nvSpPr>
          <p:cNvPr id="10" name="Text Box 15">
            <a:extLst>
              <a:ext uri="{FF2B5EF4-FFF2-40B4-BE49-F238E27FC236}">
                <a16:creationId xmlns:a16="http://schemas.microsoft.com/office/drawing/2014/main" id="{0246445D-FB7E-4B17-8025-4D896EB754A7}"/>
              </a:ext>
            </a:extLst>
          </p:cNvPr>
          <p:cNvSpPr txBox="1">
            <a:spLocks noChangeArrowheads="1"/>
          </p:cNvSpPr>
          <p:nvPr/>
        </p:nvSpPr>
        <p:spPr bwMode="gray">
          <a:xfrm>
            <a:off x="865259" y="1345487"/>
            <a:ext cx="1810842" cy="369332"/>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移动规律</a:t>
            </a:r>
            <a:endParaRPr lang="en-US" altLang="zh-CN" sz="1800" b="1" dirty="0">
              <a:solidFill>
                <a:srgbClr val="FFFFFF"/>
              </a:solidFill>
              <a:latin typeface="宋体" panose="02010600030101010101" pitchFamily="2" charset="-122"/>
            </a:endParaRPr>
          </a:p>
        </p:txBody>
      </p:sp>
      <p:grpSp>
        <p:nvGrpSpPr>
          <p:cNvPr id="17" name="Group 18">
            <a:extLst>
              <a:ext uri="{FF2B5EF4-FFF2-40B4-BE49-F238E27FC236}">
                <a16:creationId xmlns:a16="http://schemas.microsoft.com/office/drawing/2014/main" id="{437D7114-062E-416E-9FB5-005F35108934}"/>
              </a:ext>
            </a:extLst>
          </p:cNvPr>
          <p:cNvGrpSpPr>
            <a:grpSpLocks noChangeAspect="1"/>
          </p:cNvGrpSpPr>
          <p:nvPr/>
        </p:nvGrpSpPr>
        <p:grpSpPr bwMode="auto">
          <a:xfrm>
            <a:off x="1584753" y="2075146"/>
            <a:ext cx="453657" cy="302438"/>
            <a:chOff x="0" y="0"/>
            <a:chExt cx="576001" cy="385070"/>
          </a:xfrm>
          <a:effectLst>
            <a:glow rad="88900">
              <a:schemeClr val="accent1">
                <a:satMod val="175000"/>
                <a:alpha val="30000"/>
              </a:schemeClr>
            </a:glow>
          </a:effectLst>
        </p:grpSpPr>
        <p:sp>
          <p:nvSpPr>
            <p:cNvPr id="18" name="燕尾形 55">
              <a:extLst>
                <a:ext uri="{FF2B5EF4-FFF2-40B4-BE49-F238E27FC236}">
                  <a16:creationId xmlns:a16="http://schemas.microsoft.com/office/drawing/2014/main" id="{EDED6F50-0997-46C2-9952-44FDA7A90DD9}"/>
                </a:ext>
              </a:extLst>
            </p:cNvPr>
            <p:cNvSpPr>
              <a:spLocks noChangeArrowheads="1"/>
            </p:cNvSpPr>
            <p:nvPr/>
          </p:nvSpPr>
          <p:spPr bwMode="auto">
            <a:xfrm rot="5400000">
              <a:off x="180251" y="-180251"/>
              <a:ext cx="215498"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19" name="燕尾形 56">
              <a:extLst>
                <a:ext uri="{FF2B5EF4-FFF2-40B4-BE49-F238E27FC236}">
                  <a16:creationId xmlns:a16="http://schemas.microsoft.com/office/drawing/2014/main" id="{D4E1DF3E-68B1-4904-9EBC-1FEDF4FF6DA2}"/>
                </a:ext>
              </a:extLst>
            </p:cNvPr>
            <p:cNvSpPr>
              <a:spLocks noChangeArrowheads="1"/>
            </p:cNvSpPr>
            <p:nvPr/>
          </p:nvSpPr>
          <p:spPr bwMode="auto">
            <a:xfrm rot="5400000">
              <a:off x="180251" y="-10679"/>
              <a:ext cx="215499" cy="576000"/>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11" name="矩形 42">
            <a:extLst>
              <a:ext uri="{FF2B5EF4-FFF2-40B4-BE49-F238E27FC236}">
                <a16:creationId xmlns:a16="http://schemas.microsoft.com/office/drawing/2014/main" id="{CB3AA2BA-E9AD-472C-8B75-9A6B2AC59433}"/>
              </a:ext>
            </a:extLst>
          </p:cNvPr>
          <p:cNvSpPr>
            <a:spLocks noChangeArrowheads="1"/>
          </p:cNvSpPr>
          <p:nvPr/>
        </p:nvSpPr>
        <p:spPr bwMode="auto">
          <a:xfrm>
            <a:off x="3198328" y="923933"/>
            <a:ext cx="5825929" cy="4122154"/>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12" name="矩形 42">
            <a:extLst>
              <a:ext uri="{FF2B5EF4-FFF2-40B4-BE49-F238E27FC236}">
                <a16:creationId xmlns:a16="http://schemas.microsoft.com/office/drawing/2014/main" id="{517BB0F1-E85E-47F1-9057-71F2312FF9D4}"/>
              </a:ext>
            </a:extLst>
          </p:cNvPr>
          <p:cNvSpPr>
            <a:spLocks noChangeArrowheads="1"/>
          </p:cNvSpPr>
          <p:nvPr/>
        </p:nvSpPr>
        <p:spPr bwMode="auto">
          <a:xfrm>
            <a:off x="90052" y="2595723"/>
            <a:ext cx="3035077" cy="2388427"/>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14" name="文本框 13">
            <a:extLst>
              <a:ext uri="{FF2B5EF4-FFF2-40B4-BE49-F238E27FC236}">
                <a16:creationId xmlns:a16="http://schemas.microsoft.com/office/drawing/2014/main" id="{6AAEF214-91D5-4AFB-9A78-A2B96AC805F5}"/>
              </a:ext>
            </a:extLst>
          </p:cNvPr>
          <p:cNvSpPr txBox="1"/>
          <p:nvPr/>
        </p:nvSpPr>
        <p:spPr>
          <a:xfrm>
            <a:off x="220486" y="2774273"/>
            <a:ext cx="2831445" cy="2031325"/>
          </a:xfrm>
          <a:prstGeom prst="rect">
            <a:avLst/>
          </a:prstGeom>
          <a:noFill/>
        </p:spPr>
        <p:txBody>
          <a:bodyPr wrap="square" rtlCol="0">
            <a:spAutoFit/>
          </a:bodyPr>
          <a:lstStyle/>
          <a:p>
            <a:r>
              <a:rPr lang="zh-CN" altLang="en-US" sz="1800" dirty="0">
                <a:solidFill>
                  <a:schemeClr val="accent4">
                    <a:lumMod val="20000"/>
                    <a:lumOff val="80000"/>
                  </a:schemeClr>
                </a:solidFill>
                <a:latin typeface="方正正纤黑简体" pitchFamily="2" charset="-122"/>
                <a:ea typeface="方正正纤黑简体" pitchFamily="2" charset="-122"/>
              </a:rPr>
              <a:t>    结合人员个体轨迹图、气泡图进行分析观察，可以得出各人员类型大体移动规律；</a:t>
            </a:r>
            <a:endParaRPr lang="en-US" altLang="zh-CN" sz="1800" dirty="0">
              <a:solidFill>
                <a:schemeClr val="accent4">
                  <a:lumMod val="20000"/>
                  <a:lumOff val="80000"/>
                </a:schemeClr>
              </a:solidFill>
              <a:latin typeface="方正正纤黑简体" pitchFamily="2" charset="-122"/>
              <a:ea typeface="方正正纤黑简体" pitchFamily="2" charset="-122"/>
            </a:endParaRPr>
          </a:p>
          <a:p>
            <a:r>
              <a:rPr lang="en-US" altLang="zh-CN" sz="1800" dirty="0">
                <a:solidFill>
                  <a:schemeClr val="accent4">
                    <a:lumMod val="20000"/>
                    <a:lumOff val="80000"/>
                  </a:schemeClr>
                </a:solidFill>
                <a:latin typeface="方正正纤黑简体" pitchFamily="2" charset="-122"/>
                <a:ea typeface="方正正纤黑简体" pitchFamily="2" charset="-122"/>
              </a:rPr>
              <a:t>    </a:t>
            </a:r>
            <a:r>
              <a:rPr lang="zh-CN" altLang="en-US" sz="1800" dirty="0">
                <a:solidFill>
                  <a:schemeClr val="accent4">
                    <a:lumMod val="20000"/>
                    <a:lumOff val="80000"/>
                  </a:schemeClr>
                </a:solidFill>
                <a:latin typeface="方正正纤黑简体" pitchFamily="2" charset="-122"/>
                <a:ea typeface="方正正纤黑简体" pitchFamily="2" charset="-122"/>
              </a:rPr>
              <a:t>再具体一点分析可以得出各人员类型中小团体的移动规律。</a:t>
            </a:r>
            <a:endParaRPr lang="en-US" altLang="zh-CN" sz="1800" dirty="0">
              <a:solidFill>
                <a:schemeClr val="accent4">
                  <a:lumMod val="20000"/>
                  <a:lumOff val="80000"/>
                </a:schemeClr>
              </a:solidFill>
              <a:latin typeface="方正正纤黑简体" pitchFamily="2" charset="-122"/>
              <a:ea typeface="方正正纤黑简体" pitchFamily="2" charset="-122"/>
            </a:endParaRPr>
          </a:p>
        </p:txBody>
      </p:sp>
      <p:pic>
        <p:nvPicPr>
          <p:cNvPr id="5" name="图片 4">
            <a:extLst>
              <a:ext uri="{FF2B5EF4-FFF2-40B4-BE49-F238E27FC236}">
                <a16:creationId xmlns:a16="http://schemas.microsoft.com/office/drawing/2014/main" id="{3DC64435-AB1D-415D-BB42-63DA9A49CF11}"/>
              </a:ext>
            </a:extLst>
          </p:cNvPr>
          <p:cNvPicPr>
            <a:picLocks noChangeAspect="1"/>
          </p:cNvPicPr>
          <p:nvPr/>
        </p:nvPicPr>
        <p:blipFill>
          <a:blip r:embed="rId3"/>
          <a:stretch>
            <a:fillRect/>
          </a:stretch>
        </p:blipFill>
        <p:spPr>
          <a:xfrm>
            <a:off x="3345633" y="1065537"/>
            <a:ext cx="5479363" cy="2624095"/>
          </a:xfrm>
          <a:prstGeom prst="rect">
            <a:avLst/>
          </a:prstGeom>
        </p:spPr>
      </p:pic>
      <p:pic>
        <p:nvPicPr>
          <p:cNvPr id="6" name="图片 5">
            <a:extLst>
              <a:ext uri="{FF2B5EF4-FFF2-40B4-BE49-F238E27FC236}">
                <a16:creationId xmlns:a16="http://schemas.microsoft.com/office/drawing/2014/main" id="{5592AB7A-095D-4574-B43E-BC0ABDD40436}"/>
              </a:ext>
            </a:extLst>
          </p:cNvPr>
          <p:cNvPicPr>
            <a:picLocks noChangeAspect="1"/>
          </p:cNvPicPr>
          <p:nvPr/>
        </p:nvPicPr>
        <p:blipFill>
          <a:blip r:embed="rId4"/>
          <a:stretch>
            <a:fillRect/>
          </a:stretch>
        </p:blipFill>
        <p:spPr>
          <a:xfrm>
            <a:off x="3352639" y="3687011"/>
            <a:ext cx="4909002" cy="1297139"/>
          </a:xfrm>
          <a:prstGeom prst="rect">
            <a:avLst/>
          </a:prstGeom>
        </p:spPr>
      </p:pic>
      <p:sp>
        <p:nvSpPr>
          <p:cNvPr id="15" name="Text Box 15">
            <a:extLst>
              <a:ext uri="{FF2B5EF4-FFF2-40B4-BE49-F238E27FC236}">
                <a16:creationId xmlns:a16="http://schemas.microsoft.com/office/drawing/2014/main" id="{AB863CCE-05E0-47B2-BA31-182B21B9B68B}"/>
              </a:ext>
            </a:extLst>
          </p:cNvPr>
          <p:cNvSpPr txBox="1">
            <a:spLocks noChangeArrowheads="1"/>
          </p:cNvSpPr>
          <p:nvPr/>
        </p:nvSpPr>
        <p:spPr bwMode="gray">
          <a:xfrm>
            <a:off x="2676101" y="904053"/>
            <a:ext cx="1810842" cy="369332"/>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1800" b="1" dirty="0">
                <a:solidFill>
                  <a:srgbClr val="FFFFFF"/>
                </a:solidFill>
                <a:latin typeface="宋体" panose="02010600030101010101" pitchFamily="2" charset="-122"/>
              </a:rPr>
              <a:t>id</a:t>
            </a:r>
          </a:p>
        </p:txBody>
      </p:sp>
      <p:sp>
        <p:nvSpPr>
          <p:cNvPr id="16" name="Text Box 15">
            <a:extLst>
              <a:ext uri="{FF2B5EF4-FFF2-40B4-BE49-F238E27FC236}">
                <a16:creationId xmlns:a16="http://schemas.microsoft.com/office/drawing/2014/main" id="{57DE9CB0-24B2-4666-964F-2E6CB0CCCB90}"/>
              </a:ext>
            </a:extLst>
          </p:cNvPr>
          <p:cNvSpPr txBox="1">
            <a:spLocks noChangeArrowheads="1"/>
          </p:cNvSpPr>
          <p:nvPr/>
        </p:nvSpPr>
        <p:spPr bwMode="gray">
          <a:xfrm>
            <a:off x="6401456" y="1573944"/>
            <a:ext cx="2570845" cy="1200329"/>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横轴代表时间</a:t>
            </a:r>
            <a:endParaRPr lang="en-US" altLang="zh-CN" sz="1800" b="1" dirty="0">
              <a:solidFill>
                <a:srgbClr val="FFFFFF"/>
              </a:solidFill>
              <a:latin typeface="宋体" panose="02010600030101010101" pitchFamily="2" charset="-122"/>
            </a:endParaRPr>
          </a:p>
          <a:p>
            <a:pPr algn="ctr"/>
            <a:r>
              <a:rPr lang="zh-CN" altLang="en-US" sz="1800" b="1" dirty="0">
                <a:solidFill>
                  <a:srgbClr val="FFFFFF"/>
                </a:solidFill>
                <a:latin typeface="宋体" panose="02010600030101010101" pitchFamily="2" charset="-122"/>
              </a:rPr>
              <a:t>颜色代表场地</a:t>
            </a:r>
            <a:endParaRPr lang="en-US" altLang="zh-CN" sz="1800" b="1" dirty="0">
              <a:solidFill>
                <a:srgbClr val="FFFFFF"/>
              </a:solidFill>
              <a:latin typeface="宋体" panose="02010600030101010101" pitchFamily="2" charset="-122"/>
            </a:endParaRPr>
          </a:p>
          <a:p>
            <a:pPr algn="ctr"/>
            <a:r>
              <a:rPr lang="zh-CN" altLang="en-US" sz="1800" b="1" dirty="0">
                <a:solidFill>
                  <a:srgbClr val="FFFFFF"/>
                </a:solidFill>
                <a:latin typeface="宋体" panose="02010600030101010101" pitchFamily="2" charset="-122"/>
              </a:rPr>
              <a:t>圆圈大小代表停留时间</a:t>
            </a:r>
            <a:endParaRPr lang="en-US" altLang="zh-CN" sz="1800" b="1" dirty="0">
              <a:solidFill>
                <a:srgbClr val="FFFFFF"/>
              </a:solidFill>
              <a:latin typeface="宋体" panose="02010600030101010101" pitchFamily="2" charset="-122"/>
            </a:endParaRPr>
          </a:p>
          <a:p>
            <a:pPr algn="ctr"/>
            <a:endParaRPr lang="en-US" altLang="zh-CN" sz="1800" b="1" dirty="0">
              <a:solidFill>
                <a:srgbClr val="FFFFFF"/>
              </a:solidFill>
              <a:latin typeface="宋体" panose="02010600030101010101" pitchFamily="2" charset="-122"/>
            </a:endParaRPr>
          </a:p>
        </p:txBody>
      </p:sp>
    </p:spTree>
    <p:extLst>
      <p:ext uri="{BB962C8B-B14F-4D97-AF65-F5344CB8AC3E}">
        <p14:creationId xmlns:p14="http://schemas.microsoft.com/office/powerpoint/2010/main" val="37635349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1366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TextBox 47">
            <a:extLst>
              <a:ext uri="{FF2B5EF4-FFF2-40B4-BE49-F238E27FC236}">
                <a16:creationId xmlns:a16="http://schemas.microsoft.com/office/drawing/2014/main" id="{C7B8C3BC-3414-434B-AF1C-53690188A734}"/>
              </a:ext>
            </a:extLst>
          </p:cNvPr>
          <p:cNvSpPr txBox="1"/>
          <p:nvPr/>
        </p:nvSpPr>
        <p:spPr>
          <a:xfrm>
            <a:off x="859662" y="1041153"/>
            <a:ext cx="4077083" cy="461665"/>
          </a:xfrm>
          <a:prstGeom prst="rect">
            <a:avLst/>
          </a:prstGeom>
          <a:noFill/>
        </p:spPr>
        <p:txBody>
          <a:bodyPr wrap="square" rtlCol="0">
            <a:spAutoFit/>
          </a:bodyPr>
          <a:lstStyle/>
          <a:p>
            <a:pPr algn="ctr"/>
            <a:r>
              <a:rPr lang="en-US" altLang="zh-CN" sz="2400" b="1" dirty="0">
                <a:solidFill>
                  <a:schemeClr val="accent1"/>
                </a:solidFill>
                <a:latin typeface="+mj-ea"/>
                <a:ea typeface="+mj-ea"/>
              </a:rPr>
              <a:t>16632</a:t>
            </a:r>
            <a:r>
              <a:rPr lang="zh-CN" altLang="en-US" sz="2400" b="1" dirty="0">
                <a:solidFill>
                  <a:schemeClr val="accent1"/>
                </a:solidFill>
                <a:latin typeface="+mj-ea"/>
                <a:ea typeface="+mj-ea"/>
              </a:rPr>
              <a:t>电子胸牌失窃事件</a:t>
            </a:r>
          </a:p>
        </p:txBody>
      </p:sp>
      <p:pic>
        <p:nvPicPr>
          <p:cNvPr id="12" name="图片 11">
            <a:extLst>
              <a:ext uri="{FF2B5EF4-FFF2-40B4-BE49-F238E27FC236}">
                <a16:creationId xmlns:a16="http://schemas.microsoft.com/office/drawing/2014/main" id="{899046E6-112C-4807-87C0-A957DAD6458C}"/>
              </a:ext>
            </a:extLst>
          </p:cNvPr>
          <p:cNvPicPr/>
          <p:nvPr/>
        </p:nvPicPr>
        <p:blipFill>
          <a:blip r:embed="rId3"/>
          <a:stretch>
            <a:fillRect/>
          </a:stretch>
        </p:blipFill>
        <p:spPr>
          <a:xfrm>
            <a:off x="776743" y="1747906"/>
            <a:ext cx="7730765" cy="3185041"/>
          </a:xfrm>
          <a:prstGeom prst="rect">
            <a:avLst/>
          </a:prstGeom>
        </p:spPr>
      </p:pic>
      <p:pic>
        <p:nvPicPr>
          <p:cNvPr id="13" name="图片 12">
            <a:extLst>
              <a:ext uri="{FF2B5EF4-FFF2-40B4-BE49-F238E27FC236}">
                <a16:creationId xmlns:a16="http://schemas.microsoft.com/office/drawing/2014/main" id="{B41628DF-1133-4987-8BAC-1379A92E0F89}"/>
              </a:ext>
            </a:extLst>
          </p:cNvPr>
          <p:cNvPicPr/>
          <p:nvPr/>
        </p:nvPicPr>
        <p:blipFill>
          <a:blip r:embed="rId4"/>
          <a:stretch>
            <a:fillRect/>
          </a:stretch>
        </p:blipFill>
        <p:spPr>
          <a:xfrm>
            <a:off x="1754414" y="1699043"/>
            <a:ext cx="5635171" cy="3347044"/>
          </a:xfrm>
          <a:prstGeom prst="rect">
            <a:avLst/>
          </a:prstGeom>
        </p:spPr>
      </p:pic>
    </p:spTree>
    <p:extLst>
      <p:ext uri="{BB962C8B-B14F-4D97-AF65-F5344CB8AC3E}">
        <p14:creationId xmlns:p14="http://schemas.microsoft.com/office/powerpoint/2010/main" val="23925279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15072"/>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1" name="TextBox 47">
            <a:extLst>
              <a:ext uri="{FF2B5EF4-FFF2-40B4-BE49-F238E27FC236}">
                <a16:creationId xmlns:a16="http://schemas.microsoft.com/office/drawing/2014/main" id="{C7B8C3BC-3414-434B-AF1C-53690188A734}"/>
              </a:ext>
            </a:extLst>
          </p:cNvPr>
          <p:cNvSpPr txBox="1"/>
          <p:nvPr/>
        </p:nvSpPr>
        <p:spPr>
          <a:xfrm>
            <a:off x="646806" y="1056177"/>
            <a:ext cx="4077083"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会场传感器故障事件</a:t>
            </a:r>
          </a:p>
        </p:txBody>
      </p:sp>
      <p:pic>
        <p:nvPicPr>
          <p:cNvPr id="10" name="图片 9" descr="D:\QQMesage\827778900\Image\C2C\J(3O~(}WN1$H4H)O0KCG1P8.jpg">
            <a:extLst>
              <a:ext uri="{FF2B5EF4-FFF2-40B4-BE49-F238E27FC236}">
                <a16:creationId xmlns:a16="http://schemas.microsoft.com/office/drawing/2014/main" id="{F6AC9564-C88E-4100-ADB3-9A01450D53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5130" y="1750726"/>
            <a:ext cx="7420562" cy="3166269"/>
          </a:xfrm>
          <a:prstGeom prst="rect">
            <a:avLst/>
          </a:prstGeom>
          <a:noFill/>
          <a:ln>
            <a:noFill/>
          </a:ln>
        </p:spPr>
      </p:pic>
      <p:pic>
        <p:nvPicPr>
          <p:cNvPr id="14" name="图片 13">
            <a:extLst>
              <a:ext uri="{FF2B5EF4-FFF2-40B4-BE49-F238E27FC236}">
                <a16:creationId xmlns:a16="http://schemas.microsoft.com/office/drawing/2014/main" id="{8F79F04D-7EE3-4943-BA74-D948C5FCFB84}"/>
              </a:ext>
            </a:extLst>
          </p:cNvPr>
          <p:cNvPicPr/>
          <p:nvPr/>
        </p:nvPicPr>
        <p:blipFill>
          <a:blip r:embed="rId4"/>
          <a:stretch>
            <a:fillRect/>
          </a:stretch>
        </p:blipFill>
        <p:spPr>
          <a:xfrm>
            <a:off x="2085015" y="1752327"/>
            <a:ext cx="4973969" cy="3293760"/>
          </a:xfrm>
          <a:prstGeom prst="rect">
            <a:avLst/>
          </a:prstGeom>
        </p:spPr>
      </p:pic>
    </p:spTree>
    <p:extLst>
      <p:ext uri="{BB962C8B-B14F-4D97-AF65-F5344CB8AC3E}">
        <p14:creationId xmlns:p14="http://schemas.microsoft.com/office/powerpoint/2010/main" val="42458545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21880"/>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11" name="TextBox 47">
            <a:extLst>
              <a:ext uri="{FF2B5EF4-FFF2-40B4-BE49-F238E27FC236}">
                <a16:creationId xmlns:a16="http://schemas.microsoft.com/office/drawing/2014/main" id="{C7B8C3BC-3414-434B-AF1C-53690188A734}"/>
              </a:ext>
            </a:extLst>
          </p:cNvPr>
          <p:cNvSpPr txBox="1"/>
          <p:nvPr/>
        </p:nvSpPr>
        <p:spPr>
          <a:xfrm>
            <a:off x="744660" y="893558"/>
            <a:ext cx="3408947" cy="830997"/>
          </a:xfrm>
          <a:prstGeom prst="rect">
            <a:avLst/>
          </a:prstGeom>
          <a:noFill/>
        </p:spPr>
        <p:txBody>
          <a:bodyPr wrap="square" rtlCol="0">
            <a:spAutoFit/>
          </a:bodyPr>
          <a:lstStyle/>
          <a:p>
            <a:pPr algn="ctr"/>
            <a:r>
              <a:rPr lang="zh-CN" altLang="en-US" sz="2400" b="1" dirty="0">
                <a:solidFill>
                  <a:schemeClr val="accent1"/>
                </a:solidFill>
                <a:latin typeface="+mj-ea"/>
                <a:ea typeface="+mj-ea"/>
              </a:rPr>
              <a:t>服务台等多处场地</a:t>
            </a:r>
            <a:endParaRPr lang="en-US" altLang="zh-CN" sz="2400" b="1" dirty="0">
              <a:solidFill>
                <a:schemeClr val="accent1"/>
              </a:solidFill>
              <a:latin typeface="+mj-ea"/>
              <a:ea typeface="+mj-ea"/>
            </a:endParaRPr>
          </a:p>
          <a:p>
            <a:pPr algn="ctr"/>
            <a:r>
              <a:rPr lang="zh-CN" altLang="en-US" sz="2400" b="1" dirty="0">
                <a:solidFill>
                  <a:schemeClr val="accent1"/>
                </a:solidFill>
                <a:latin typeface="+mj-ea"/>
                <a:ea typeface="+mj-ea"/>
              </a:rPr>
              <a:t>工作人员迟到事件</a:t>
            </a:r>
          </a:p>
        </p:txBody>
      </p:sp>
      <p:pic>
        <p:nvPicPr>
          <p:cNvPr id="12" name="图片 11" descr="D:\QQMesage\827778900\Image\C2C\IH2M4ZCYKCH])3M)M_)PD8J.jpg">
            <a:extLst>
              <a:ext uri="{FF2B5EF4-FFF2-40B4-BE49-F238E27FC236}">
                <a16:creationId xmlns:a16="http://schemas.microsoft.com/office/drawing/2014/main" id="{7D05B160-F8E2-4437-AEA5-842C1FF817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3660" y="1822047"/>
            <a:ext cx="7116679" cy="3062875"/>
          </a:xfrm>
          <a:prstGeom prst="rect">
            <a:avLst/>
          </a:prstGeom>
          <a:noFill/>
          <a:ln>
            <a:noFill/>
          </a:ln>
        </p:spPr>
      </p:pic>
    </p:spTree>
    <p:extLst>
      <p:ext uri="{BB962C8B-B14F-4D97-AF65-F5344CB8AC3E}">
        <p14:creationId xmlns:p14="http://schemas.microsoft.com/office/powerpoint/2010/main" val="38213423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E512D194-54A7-48B9-A6E5-E420D7AC11FC}"/>
              </a:ext>
            </a:extLst>
          </p:cNvPr>
          <p:cNvSpPr txBox="1">
            <a:spLocks noChangeArrowheads="1"/>
          </p:cNvSpPr>
          <p:nvPr/>
        </p:nvSpPr>
        <p:spPr bwMode="auto">
          <a:xfrm>
            <a:off x="1123858" y="1626124"/>
            <a:ext cx="6896284" cy="1323439"/>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514350" fontAlgn="base">
              <a:spcBef>
                <a:spcPct val="0"/>
              </a:spcBef>
              <a:spcAft>
                <a:spcPct val="0"/>
              </a:spcAft>
            </a:pPr>
            <a:r>
              <a:rPr lang="zh-CN" altLang="en-US" sz="4000" b="1" dirty="0">
                <a:solidFill>
                  <a:schemeClr val="accent4">
                    <a:lumMod val="60000"/>
                    <a:lumOff val="40000"/>
                  </a:schemeClr>
                </a:solidFill>
                <a:latin typeface="微软雅黑" panose="020B0503020204020204" charset="-122"/>
                <a:ea typeface="微软雅黑" panose="020B0503020204020204" charset="-122"/>
                <a:sym typeface="Calibri" panose="020F0502020204030204" pitchFamily="34" charset="0"/>
              </a:rPr>
              <a:t>一个直观的可视分析解决方案应该是</a:t>
            </a:r>
            <a:r>
              <a:rPr lang="zh-CN" altLang="en-US" sz="4000" b="1" dirty="0">
                <a:solidFill>
                  <a:schemeClr val="accent4">
                    <a:lumMod val="60000"/>
                    <a:lumOff val="40000"/>
                  </a:schemeClr>
                </a:solidFill>
                <a:latin typeface="微软雅黑" panose="020B0503020204020204" charset="-122"/>
                <a:sym typeface="Calibri" panose="020F0502020204030204" pitchFamily="34" charset="0"/>
              </a:rPr>
              <a:t>什么</a:t>
            </a:r>
            <a:r>
              <a:rPr lang="zh-CN" altLang="en-US" sz="4000" b="1" dirty="0">
                <a:solidFill>
                  <a:schemeClr val="accent4">
                    <a:lumMod val="60000"/>
                    <a:lumOff val="40000"/>
                  </a:schemeClr>
                </a:solidFill>
                <a:latin typeface="微软雅黑" panose="020B0503020204020204" charset="-122"/>
                <a:ea typeface="微软雅黑" panose="020B0503020204020204" charset="-122"/>
                <a:sym typeface="Calibri" panose="020F0502020204030204" pitchFamily="34" charset="0"/>
              </a:rPr>
              <a:t>样？</a:t>
            </a:r>
          </a:p>
        </p:txBody>
      </p:sp>
    </p:spTree>
    <p:extLst>
      <p:ext uri="{BB962C8B-B14F-4D97-AF65-F5344CB8AC3E}">
        <p14:creationId xmlns:p14="http://schemas.microsoft.com/office/powerpoint/2010/main" val="3282685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21880"/>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1" name="TextBox 47">
            <a:extLst>
              <a:ext uri="{FF2B5EF4-FFF2-40B4-BE49-F238E27FC236}">
                <a16:creationId xmlns:a16="http://schemas.microsoft.com/office/drawing/2014/main" id="{C7B8C3BC-3414-434B-AF1C-53690188A734}"/>
              </a:ext>
            </a:extLst>
          </p:cNvPr>
          <p:cNvSpPr txBox="1"/>
          <p:nvPr/>
        </p:nvSpPr>
        <p:spPr>
          <a:xfrm>
            <a:off x="372900" y="1630831"/>
            <a:ext cx="3408947" cy="338554"/>
          </a:xfrm>
          <a:prstGeom prst="rect">
            <a:avLst/>
          </a:prstGeom>
          <a:noFill/>
        </p:spPr>
        <p:txBody>
          <a:bodyPr wrap="square" rtlCol="0">
            <a:spAutoFit/>
          </a:bodyPr>
          <a:lstStyle/>
          <a:p>
            <a:pPr algn="ctr"/>
            <a:r>
              <a:rPr lang="en-US" altLang="zh-CN" sz="1600" b="1" dirty="0">
                <a:solidFill>
                  <a:schemeClr val="accent4">
                    <a:lumMod val="20000"/>
                    <a:lumOff val="80000"/>
                  </a:schemeClr>
                </a:solidFill>
                <a:latin typeface="宋体" panose="02010600030101010101" pitchFamily="2" charset="-122"/>
                <a:ea typeface="宋体" panose="02010600030101010101" pitchFamily="2" charset="-122"/>
              </a:rPr>
              <a:t>4.1 </a:t>
            </a:r>
            <a:r>
              <a:rPr lang="zh-CN" altLang="en-US" sz="1600" b="1" dirty="0">
                <a:solidFill>
                  <a:schemeClr val="accent4">
                    <a:lumMod val="20000"/>
                    <a:lumOff val="80000"/>
                  </a:schemeClr>
                </a:solidFill>
                <a:latin typeface="宋体" panose="02010600030101010101" pitchFamily="2" charset="-122"/>
                <a:ea typeface="宋体" panose="02010600030101010101" pitchFamily="2" charset="-122"/>
              </a:rPr>
              <a:t>三天签到处签到进度缓慢</a:t>
            </a:r>
            <a:endParaRPr lang="en-US" altLang="zh-CN" sz="1600" b="1" dirty="0">
              <a:solidFill>
                <a:schemeClr val="accent4">
                  <a:lumMod val="20000"/>
                  <a:lumOff val="80000"/>
                </a:schemeClr>
              </a:solidFill>
              <a:latin typeface="宋体" panose="02010600030101010101" pitchFamily="2" charset="-122"/>
              <a:ea typeface="宋体" panose="02010600030101010101" pitchFamily="2" charset="-122"/>
            </a:endParaRPr>
          </a:p>
        </p:txBody>
      </p:sp>
      <p:sp>
        <p:nvSpPr>
          <p:cNvPr id="17" name="TextBox 47">
            <a:extLst>
              <a:ext uri="{FF2B5EF4-FFF2-40B4-BE49-F238E27FC236}">
                <a16:creationId xmlns:a16="http://schemas.microsoft.com/office/drawing/2014/main" id="{76B03215-1A14-4FA3-B1C6-3C5F9FD7F684}"/>
              </a:ext>
            </a:extLst>
          </p:cNvPr>
          <p:cNvSpPr txBox="1"/>
          <p:nvPr/>
        </p:nvSpPr>
        <p:spPr>
          <a:xfrm>
            <a:off x="864976" y="1045523"/>
            <a:ext cx="3851403"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会场多处地点的拥堵事件</a:t>
            </a:r>
          </a:p>
        </p:txBody>
      </p:sp>
      <p:pic>
        <p:nvPicPr>
          <p:cNvPr id="18" name="图片 17">
            <a:extLst>
              <a:ext uri="{FF2B5EF4-FFF2-40B4-BE49-F238E27FC236}">
                <a16:creationId xmlns:a16="http://schemas.microsoft.com/office/drawing/2014/main" id="{CA43B931-C9D1-4FEE-9DF4-F0CD424F12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2900" y="2203653"/>
            <a:ext cx="8398200" cy="2492219"/>
          </a:xfrm>
          <a:prstGeom prst="rect">
            <a:avLst/>
          </a:prstGeom>
          <a:noFill/>
          <a:ln>
            <a:noFill/>
          </a:ln>
        </p:spPr>
      </p:pic>
      <p:sp>
        <p:nvSpPr>
          <p:cNvPr id="5" name="矩形 4">
            <a:extLst>
              <a:ext uri="{FF2B5EF4-FFF2-40B4-BE49-F238E27FC236}">
                <a16:creationId xmlns:a16="http://schemas.microsoft.com/office/drawing/2014/main" id="{0BFA6A61-1AD3-4428-8CE8-B32DCA866B1C}"/>
              </a:ext>
            </a:extLst>
          </p:cNvPr>
          <p:cNvSpPr/>
          <p:nvPr/>
        </p:nvSpPr>
        <p:spPr>
          <a:xfrm>
            <a:off x="5167223" y="2993366"/>
            <a:ext cx="862641" cy="1414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20397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21880"/>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1" name="TextBox 47">
            <a:extLst>
              <a:ext uri="{FF2B5EF4-FFF2-40B4-BE49-F238E27FC236}">
                <a16:creationId xmlns:a16="http://schemas.microsoft.com/office/drawing/2014/main" id="{C7B8C3BC-3414-434B-AF1C-53690188A734}"/>
              </a:ext>
            </a:extLst>
          </p:cNvPr>
          <p:cNvSpPr txBox="1"/>
          <p:nvPr/>
        </p:nvSpPr>
        <p:spPr>
          <a:xfrm>
            <a:off x="646806" y="1630831"/>
            <a:ext cx="4695215" cy="338554"/>
          </a:xfrm>
          <a:prstGeom prst="rect">
            <a:avLst/>
          </a:prstGeom>
          <a:noFill/>
        </p:spPr>
        <p:txBody>
          <a:bodyPr wrap="square" rtlCol="0">
            <a:spAutoFit/>
          </a:bodyPr>
          <a:lstStyle/>
          <a:p>
            <a:pPr algn="ctr"/>
            <a:r>
              <a:rPr lang="en-US" altLang="zh-CN" sz="1600" b="1" dirty="0">
                <a:solidFill>
                  <a:schemeClr val="accent4">
                    <a:lumMod val="20000"/>
                    <a:lumOff val="80000"/>
                  </a:schemeClr>
                </a:solidFill>
                <a:latin typeface="宋体" panose="02010600030101010101" pitchFamily="2" charset="-122"/>
                <a:ea typeface="宋体" panose="02010600030101010101" pitchFamily="2" charset="-122"/>
              </a:rPr>
              <a:t>4.2 </a:t>
            </a:r>
            <a:r>
              <a:rPr lang="zh-CN" altLang="en-US" sz="1600" b="1" dirty="0">
                <a:solidFill>
                  <a:schemeClr val="accent4">
                    <a:lumMod val="20000"/>
                    <a:lumOff val="80000"/>
                  </a:schemeClr>
                </a:solidFill>
                <a:latin typeface="宋体" panose="02010600030101010101" pitchFamily="2" charset="-122"/>
                <a:ea typeface="宋体" panose="02010600030101010101" pitchFamily="2" charset="-122"/>
              </a:rPr>
              <a:t>主与各分会场开会与散会时，出入口发生拥堵</a:t>
            </a:r>
            <a:endParaRPr lang="en-US" altLang="zh-CN" sz="1600" b="1" dirty="0">
              <a:solidFill>
                <a:schemeClr val="accent4">
                  <a:lumMod val="20000"/>
                  <a:lumOff val="80000"/>
                </a:schemeClr>
              </a:solidFill>
              <a:latin typeface="宋体" panose="02010600030101010101" pitchFamily="2" charset="-122"/>
              <a:ea typeface="宋体" panose="02010600030101010101" pitchFamily="2" charset="-122"/>
            </a:endParaRPr>
          </a:p>
        </p:txBody>
      </p:sp>
      <p:sp>
        <p:nvSpPr>
          <p:cNvPr id="17" name="TextBox 47">
            <a:extLst>
              <a:ext uri="{FF2B5EF4-FFF2-40B4-BE49-F238E27FC236}">
                <a16:creationId xmlns:a16="http://schemas.microsoft.com/office/drawing/2014/main" id="{76B03215-1A14-4FA3-B1C6-3C5F9FD7F684}"/>
              </a:ext>
            </a:extLst>
          </p:cNvPr>
          <p:cNvSpPr txBox="1"/>
          <p:nvPr/>
        </p:nvSpPr>
        <p:spPr>
          <a:xfrm>
            <a:off x="864976" y="1045523"/>
            <a:ext cx="3851403"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会场多处地点的拥堵事件</a:t>
            </a:r>
          </a:p>
        </p:txBody>
      </p:sp>
      <p:pic>
        <p:nvPicPr>
          <p:cNvPr id="10" name="图片 9">
            <a:extLst>
              <a:ext uri="{FF2B5EF4-FFF2-40B4-BE49-F238E27FC236}">
                <a16:creationId xmlns:a16="http://schemas.microsoft.com/office/drawing/2014/main" id="{B5EE6244-2F91-45E3-85E3-73CF568E30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4984" y="2152807"/>
            <a:ext cx="8398200" cy="2592037"/>
          </a:xfrm>
          <a:prstGeom prst="rect">
            <a:avLst/>
          </a:prstGeom>
          <a:noFill/>
          <a:ln>
            <a:noFill/>
          </a:ln>
        </p:spPr>
      </p:pic>
      <p:pic>
        <p:nvPicPr>
          <p:cNvPr id="12" name="图片 11">
            <a:extLst>
              <a:ext uri="{FF2B5EF4-FFF2-40B4-BE49-F238E27FC236}">
                <a16:creationId xmlns:a16="http://schemas.microsoft.com/office/drawing/2014/main" id="{DC717A25-89BA-4F72-87A2-4AF09FC915C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4984" y="2152806"/>
            <a:ext cx="8398200" cy="2592037"/>
          </a:xfrm>
          <a:prstGeom prst="rect">
            <a:avLst/>
          </a:prstGeom>
          <a:noFill/>
          <a:ln>
            <a:noFill/>
          </a:ln>
        </p:spPr>
      </p:pic>
      <p:sp>
        <p:nvSpPr>
          <p:cNvPr id="13" name="TextBox 47">
            <a:extLst>
              <a:ext uri="{FF2B5EF4-FFF2-40B4-BE49-F238E27FC236}">
                <a16:creationId xmlns:a16="http://schemas.microsoft.com/office/drawing/2014/main" id="{69D30BA2-67A6-4225-ACFD-F0F07986057B}"/>
              </a:ext>
            </a:extLst>
          </p:cNvPr>
          <p:cNvSpPr txBox="1"/>
          <p:nvPr/>
        </p:nvSpPr>
        <p:spPr>
          <a:xfrm>
            <a:off x="4716379" y="1301395"/>
            <a:ext cx="4695215" cy="523220"/>
          </a:xfrm>
          <a:prstGeom prst="rect">
            <a:avLst/>
          </a:prstGeom>
          <a:noFill/>
        </p:spPr>
        <p:txBody>
          <a:bodyPr wrap="square" rtlCol="0">
            <a:spAutoFit/>
          </a:bodyPr>
          <a:lstStyle/>
          <a:p>
            <a:pPr algn="ctr"/>
            <a:r>
              <a:rPr lang="zh-CN" altLang="en-US" sz="2800" b="1" dirty="0">
                <a:solidFill>
                  <a:schemeClr val="accent4">
                    <a:lumMod val="20000"/>
                    <a:lumOff val="80000"/>
                  </a:schemeClr>
                </a:solidFill>
                <a:latin typeface="宋体" panose="02010600030101010101" pitchFamily="2" charset="-122"/>
                <a:ea typeface="宋体" panose="02010600030101010101" pitchFamily="2" charset="-122"/>
              </a:rPr>
              <a:t>开会</a:t>
            </a:r>
            <a:endParaRPr lang="en-US" altLang="zh-CN" sz="2800" b="1" dirty="0">
              <a:solidFill>
                <a:schemeClr val="accent4">
                  <a:lumMod val="20000"/>
                  <a:lumOff val="80000"/>
                </a:schemeClr>
              </a:solidFill>
              <a:latin typeface="宋体" panose="02010600030101010101" pitchFamily="2" charset="-122"/>
              <a:ea typeface="宋体" panose="02010600030101010101" pitchFamily="2" charset="-122"/>
            </a:endParaRPr>
          </a:p>
        </p:txBody>
      </p:sp>
      <p:sp>
        <p:nvSpPr>
          <p:cNvPr id="14" name="TextBox 47">
            <a:extLst>
              <a:ext uri="{FF2B5EF4-FFF2-40B4-BE49-F238E27FC236}">
                <a16:creationId xmlns:a16="http://schemas.microsoft.com/office/drawing/2014/main" id="{FD9967E3-0381-44E2-B52C-3978306846B7}"/>
              </a:ext>
            </a:extLst>
          </p:cNvPr>
          <p:cNvSpPr txBox="1"/>
          <p:nvPr/>
        </p:nvSpPr>
        <p:spPr>
          <a:xfrm>
            <a:off x="4716378" y="1301395"/>
            <a:ext cx="4695215" cy="523220"/>
          </a:xfrm>
          <a:prstGeom prst="rect">
            <a:avLst/>
          </a:prstGeom>
          <a:noFill/>
        </p:spPr>
        <p:txBody>
          <a:bodyPr wrap="square" rtlCol="0">
            <a:spAutoFit/>
          </a:bodyPr>
          <a:lstStyle/>
          <a:p>
            <a:pPr algn="ctr"/>
            <a:r>
              <a:rPr lang="zh-CN" altLang="en-US" sz="2800" b="1" dirty="0">
                <a:solidFill>
                  <a:schemeClr val="accent4">
                    <a:lumMod val="20000"/>
                    <a:lumOff val="80000"/>
                  </a:schemeClr>
                </a:solidFill>
                <a:latin typeface="宋体" panose="02010600030101010101" pitchFamily="2" charset="-122"/>
                <a:ea typeface="宋体" panose="02010600030101010101" pitchFamily="2" charset="-122"/>
              </a:rPr>
              <a:t>散会</a:t>
            </a:r>
            <a:endParaRPr lang="en-US" altLang="zh-CN" sz="2800" b="1" dirty="0">
              <a:solidFill>
                <a:schemeClr val="accent4">
                  <a:lumMod val="20000"/>
                  <a:lumOff val="80000"/>
                </a:schemeClr>
              </a:solidFill>
              <a:latin typeface="宋体" panose="02010600030101010101" pitchFamily="2" charset="-122"/>
              <a:ea typeface="宋体" panose="02010600030101010101" pitchFamily="2" charset="-122"/>
            </a:endParaRPr>
          </a:p>
        </p:txBody>
      </p:sp>
      <p:sp>
        <p:nvSpPr>
          <p:cNvPr id="15" name="矩形 14">
            <a:extLst>
              <a:ext uri="{FF2B5EF4-FFF2-40B4-BE49-F238E27FC236}">
                <a16:creationId xmlns:a16="http://schemas.microsoft.com/office/drawing/2014/main" id="{91A466EF-F3FB-4EBF-B1C1-D41573C1333F}"/>
              </a:ext>
            </a:extLst>
          </p:cNvPr>
          <p:cNvSpPr/>
          <p:nvPr/>
        </p:nvSpPr>
        <p:spPr>
          <a:xfrm>
            <a:off x="7366959" y="3010619"/>
            <a:ext cx="1372057" cy="1414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7E4188B-88D5-450C-A911-35B6E83FB89D}"/>
              </a:ext>
            </a:extLst>
          </p:cNvPr>
          <p:cNvSpPr/>
          <p:nvPr/>
        </p:nvSpPr>
        <p:spPr>
          <a:xfrm>
            <a:off x="6498427" y="3106823"/>
            <a:ext cx="1372057" cy="1414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9899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5" grpId="0" animBg="1"/>
      <p:bldP spid="16" grpId="1" animBg="1"/>
      <p:bldP spid="1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21880"/>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1" name="TextBox 47">
            <a:extLst>
              <a:ext uri="{FF2B5EF4-FFF2-40B4-BE49-F238E27FC236}">
                <a16:creationId xmlns:a16="http://schemas.microsoft.com/office/drawing/2014/main" id="{C7B8C3BC-3414-434B-AF1C-53690188A734}"/>
              </a:ext>
            </a:extLst>
          </p:cNvPr>
          <p:cNvSpPr txBox="1"/>
          <p:nvPr/>
        </p:nvSpPr>
        <p:spPr>
          <a:xfrm>
            <a:off x="646806" y="1630831"/>
            <a:ext cx="4695215" cy="338554"/>
          </a:xfrm>
          <a:prstGeom prst="rect">
            <a:avLst/>
          </a:prstGeom>
          <a:noFill/>
        </p:spPr>
        <p:txBody>
          <a:bodyPr wrap="square" rtlCol="0">
            <a:spAutoFit/>
          </a:bodyPr>
          <a:lstStyle/>
          <a:p>
            <a:r>
              <a:rPr lang="en-US" altLang="zh-CN" sz="1600" b="1" dirty="0">
                <a:solidFill>
                  <a:schemeClr val="accent4">
                    <a:lumMod val="20000"/>
                    <a:lumOff val="80000"/>
                  </a:schemeClr>
                </a:solidFill>
                <a:latin typeface="宋体" panose="02010600030101010101" pitchFamily="2" charset="-122"/>
                <a:ea typeface="宋体" panose="02010600030101010101" pitchFamily="2" charset="-122"/>
              </a:rPr>
              <a:t>4.3 </a:t>
            </a:r>
            <a:r>
              <a:rPr lang="zh-CN" altLang="en-US" sz="1600" b="1" dirty="0">
                <a:solidFill>
                  <a:schemeClr val="accent4">
                    <a:lumMod val="20000"/>
                    <a:lumOff val="80000"/>
                  </a:schemeClr>
                </a:solidFill>
                <a:latin typeface="宋体" panose="02010600030101010101" pitchFamily="2" charset="-122"/>
                <a:ea typeface="宋体" panose="02010600030101010101" pitchFamily="2" charset="-122"/>
              </a:rPr>
              <a:t>会议茶歇期间，厕所发生拥堵</a:t>
            </a:r>
            <a:endParaRPr lang="en-US" altLang="zh-CN" sz="1600" b="1" dirty="0">
              <a:solidFill>
                <a:schemeClr val="accent4">
                  <a:lumMod val="20000"/>
                  <a:lumOff val="80000"/>
                </a:schemeClr>
              </a:solidFill>
              <a:latin typeface="宋体" panose="02010600030101010101" pitchFamily="2" charset="-122"/>
              <a:ea typeface="宋体" panose="02010600030101010101" pitchFamily="2" charset="-122"/>
            </a:endParaRPr>
          </a:p>
        </p:txBody>
      </p:sp>
      <p:sp>
        <p:nvSpPr>
          <p:cNvPr id="17" name="TextBox 47">
            <a:extLst>
              <a:ext uri="{FF2B5EF4-FFF2-40B4-BE49-F238E27FC236}">
                <a16:creationId xmlns:a16="http://schemas.microsoft.com/office/drawing/2014/main" id="{76B03215-1A14-4FA3-B1C6-3C5F9FD7F684}"/>
              </a:ext>
            </a:extLst>
          </p:cNvPr>
          <p:cNvSpPr txBox="1"/>
          <p:nvPr/>
        </p:nvSpPr>
        <p:spPr>
          <a:xfrm>
            <a:off x="864976" y="1045523"/>
            <a:ext cx="3851403"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会场多处地点的拥堵事件</a:t>
            </a:r>
          </a:p>
        </p:txBody>
      </p:sp>
      <p:pic>
        <p:nvPicPr>
          <p:cNvPr id="15" name="图片 14">
            <a:extLst>
              <a:ext uri="{FF2B5EF4-FFF2-40B4-BE49-F238E27FC236}">
                <a16:creationId xmlns:a16="http://schemas.microsoft.com/office/drawing/2014/main" id="{346CFE5F-290E-4718-9C33-892894CEE1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0131" y="2140927"/>
            <a:ext cx="8418591" cy="2607536"/>
          </a:xfrm>
          <a:prstGeom prst="rect">
            <a:avLst/>
          </a:prstGeom>
          <a:noFill/>
          <a:ln>
            <a:noFill/>
          </a:ln>
        </p:spPr>
      </p:pic>
      <p:sp>
        <p:nvSpPr>
          <p:cNvPr id="10" name="矩形 9">
            <a:extLst>
              <a:ext uri="{FF2B5EF4-FFF2-40B4-BE49-F238E27FC236}">
                <a16:creationId xmlns:a16="http://schemas.microsoft.com/office/drawing/2014/main" id="{8F43DD19-2CDD-4464-B419-7F0FB46FF391}"/>
              </a:ext>
            </a:extLst>
          </p:cNvPr>
          <p:cNvSpPr/>
          <p:nvPr/>
        </p:nvSpPr>
        <p:spPr>
          <a:xfrm>
            <a:off x="7461849" y="3114136"/>
            <a:ext cx="1173193" cy="150099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41766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21880"/>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7" name="TextBox 47">
            <a:extLst>
              <a:ext uri="{FF2B5EF4-FFF2-40B4-BE49-F238E27FC236}">
                <a16:creationId xmlns:a16="http://schemas.microsoft.com/office/drawing/2014/main" id="{76B03215-1A14-4FA3-B1C6-3C5F9FD7F684}"/>
              </a:ext>
            </a:extLst>
          </p:cNvPr>
          <p:cNvSpPr txBox="1"/>
          <p:nvPr/>
        </p:nvSpPr>
        <p:spPr>
          <a:xfrm>
            <a:off x="864976" y="1045523"/>
            <a:ext cx="3851403" cy="461665"/>
          </a:xfrm>
          <a:prstGeom prst="rect">
            <a:avLst/>
          </a:prstGeom>
          <a:noFill/>
        </p:spPr>
        <p:txBody>
          <a:bodyPr wrap="square" rtlCol="0">
            <a:spAutoFit/>
          </a:bodyPr>
          <a:lstStyle/>
          <a:p>
            <a:pPr algn="ctr"/>
            <a:r>
              <a:rPr lang="en-US" altLang="zh-CN" sz="2400" b="1" dirty="0">
                <a:solidFill>
                  <a:schemeClr val="accent1"/>
                </a:solidFill>
                <a:latin typeface="+mj-ea"/>
                <a:ea typeface="+mj-ea"/>
              </a:rPr>
              <a:t>A</a:t>
            </a:r>
            <a:r>
              <a:rPr lang="zh-CN" altLang="en-US" sz="2400" b="1" dirty="0">
                <a:solidFill>
                  <a:schemeClr val="accent1"/>
                </a:solidFill>
                <a:latin typeface="+mj-ea"/>
                <a:ea typeface="+mj-ea"/>
              </a:rPr>
              <a:t>会场人员数量过高事件</a:t>
            </a:r>
          </a:p>
        </p:txBody>
      </p:sp>
      <p:pic>
        <p:nvPicPr>
          <p:cNvPr id="10" name="图片 9">
            <a:extLst>
              <a:ext uri="{FF2B5EF4-FFF2-40B4-BE49-F238E27FC236}">
                <a16:creationId xmlns:a16="http://schemas.microsoft.com/office/drawing/2014/main" id="{EE78F914-E96F-45C5-AACE-412B7D30CEC6}"/>
              </a:ext>
            </a:extLst>
          </p:cNvPr>
          <p:cNvPicPr/>
          <p:nvPr/>
        </p:nvPicPr>
        <p:blipFill>
          <a:blip r:embed="rId3"/>
          <a:stretch>
            <a:fillRect/>
          </a:stretch>
        </p:blipFill>
        <p:spPr>
          <a:xfrm>
            <a:off x="46917" y="1875499"/>
            <a:ext cx="9050165" cy="2222478"/>
          </a:xfrm>
          <a:prstGeom prst="rect">
            <a:avLst/>
          </a:prstGeom>
        </p:spPr>
      </p:pic>
      <p:sp>
        <p:nvSpPr>
          <p:cNvPr id="8" name="矩形 7">
            <a:extLst>
              <a:ext uri="{FF2B5EF4-FFF2-40B4-BE49-F238E27FC236}">
                <a16:creationId xmlns:a16="http://schemas.microsoft.com/office/drawing/2014/main" id="{07482366-0250-49D9-9A23-0B2255A226FF}"/>
              </a:ext>
            </a:extLst>
          </p:cNvPr>
          <p:cNvSpPr/>
          <p:nvPr/>
        </p:nvSpPr>
        <p:spPr>
          <a:xfrm>
            <a:off x="6179277" y="2279372"/>
            <a:ext cx="862641" cy="1414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1720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B2D6EFB1-B60F-461B-9E7D-C16DC5489069}"/>
              </a:ext>
            </a:extLst>
          </p:cNvPr>
          <p:cNvSpPr/>
          <p:nvPr/>
        </p:nvSpPr>
        <p:spPr>
          <a:xfrm>
            <a:off x="1" y="-3099"/>
            <a:ext cx="9143999" cy="799165"/>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0B136138-D81F-458D-818C-7918912AF86C}"/>
              </a:ext>
            </a:extLst>
          </p:cNvPr>
          <p:cNvSpPr txBox="1"/>
          <p:nvPr/>
        </p:nvSpPr>
        <p:spPr>
          <a:xfrm>
            <a:off x="22181" y="-100591"/>
            <a:ext cx="1249251" cy="1015663"/>
          </a:xfrm>
          <a:prstGeom prst="rect">
            <a:avLst/>
          </a:prstGeom>
          <a:noFill/>
        </p:spPr>
        <p:txBody>
          <a:bodyPr wrap="square" rtlCol="0">
            <a:spAutoFit/>
          </a:bodyPr>
          <a:lstStyle/>
          <a:p>
            <a:pPr algn="ctr"/>
            <a:r>
              <a:rPr lang="en-US" altLang="zh-CN" sz="6000" b="1" dirty="0">
                <a:solidFill>
                  <a:srgbClr val="FCB80D"/>
                </a:solidFill>
                <a:latin typeface="时尚中黑简体" panose="01010104010101010101" pitchFamily="2" charset="-122"/>
                <a:ea typeface="时尚中黑简体" panose="01010104010101010101" pitchFamily="2" charset="-122"/>
              </a:rPr>
              <a:t>Ⅲ</a:t>
            </a:r>
            <a:endParaRPr lang="zh-CN" altLang="en-US" sz="6000" b="1" dirty="0">
              <a:solidFill>
                <a:srgbClr val="FCB80D"/>
              </a:solidFill>
              <a:latin typeface="时尚中黑简体" panose="01010104010101010101" pitchFamily="2" charset="-122"/>
              <a:ea typeface="时尚中黑简体" panose="01010104010101010101" pitchFamily="2" charset="-122"/>
            </a:endParaRPr>
          </a:p>
        </p:txBody>
      </p:sp>
      <p:sp>
        <p:nvSpPr>
          <p:cNvPr id="4" name="文本框 3">
            <a:extLst>
              <a:ext uri="{FF2B5EF4-FFF2-40B4-BE49-F238E27FC236}">
                <a16:creationId xmlns:a16="http://schemas.microsoft.com/office/drawing/2014/main" id="{FFF1412F-FD50-4152-8D4F-61E17D006D0B}"/>
              </a:ext>
            </a:extLst>
          </p:cNvPr>
          <p:cNvSpPr txBox="1"/>
          <p:nvPr/>
        </p:nvSpPr>
        <p:spPr>
          <a:xfrm>
            <a:off x="864976" y="97413"/>
            <a:ext cx="8143539" cy="584775"/>
          </a:xfrm>
          <a:prstGeom prst="rect">
            <a:avLst/>
          </a:prstGeom>
          <a:noFill/>
        </p:spPr>
        <p:txBody>
          <a:bodyPr wrap="square" rtlCol="0">
            <a:spAutoFit/>
          </a:bodyPr>
          <a:lstStyle/>
          <a:p>
            <a:pPr algn="ctr"/>
            <a:r>
              <a:rPr lang="zh-CN" altLang="en-US" sz="3200" b="1" dirty="0">
                <a:latin typeface="FZDaBiaoSong-B06S" panose="02010601030101010101" pitchFamily="2" charset="-122"/>
                <a:ea typeface="FZDaBiaoSong-B06S" panose="02010601030101010101" pitchFamily="2" charset="-122"/>
              </a:rPr>
              <a:t>值得关注的会场异常事件以及潜在的威胁</a:t>
            </a:r>
            <a:endParaRPr lang="en-US" altLang="zh-CN" sz="3200" b="1" dirty="0">
              <a:latin typeface="FZDaBiaoSong-B06S" panose="02010601030101010101" pitchFamily="2" charset="-122"/>
              <a:ea typeface="FZDaBiaoSong-B06S" panose="02010601030101010101" pitchFamily="2" charset="-122"/>
            </a:endParaRPr>
          </a:p>
        </p:txBody>
      </p:sp>
      <p:sp>
        <p:nvSpPr>
          <p:cNvPr id="9" name="椭圆 8">
            <a:extLst>
              <a:ext uri="{FF2B5EF4-FFF2-40B4-BE49-F238E27FC236}">
                <a16:creationId xmlns:a16="http://schemas.microsoft.com/office/drawing/2014/main" id="{18C3F3CA-63E4-4660-A3E3-337C44E82034}"/>
              </a:ext>
            </a:extLst>
          </p:cNvPr>
          <p:cNvSpPr/>
          <p:nvPr/>
        </p:nvSpPr>
        <p:spPr>
          <a:xfrm>
            <a:off x="288482" y="921880"/>
            <a:ext cx="716648" cy="716648"/>
          </a:xfrm>
          <a:prstGeom prst="ellipse">
            <a:avLst/>
          </a:prstGeom>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7" name="TextBox 47">
            <a:extLst>
              <a:ext uri="{FF2B5EF4-FFF2-40B4-BE49-F238E27FC236}">
                <a16:creationId xmlns:a16="http://schemas.microsoft.com/office/drawing/2014/main" id="{76B03215-1A14-4FA3-B1C6-3C5F9FD7F684}"/>
              </a:ext>
            </a:extLst>
          </p:cNvPr>
          <p:cNvSpPr txBox="1"/>
          <p:nvPr/>
        </p:nvSpPr>
        <p:spPr>
          <a:xfrm>
            <a:off x="864976" y="1045523"/>
            <a:ext cx="3851403" cy="461665"/>
          </a:xfrm>
          <a:prstGeom prst="rect">
            <a:avLst/>
          </a:prstGeom>
          <a:noFill/>
        </p:spPr>
        <p:txBody>
          <a:bodyPr wrap="square" rtlCol="0">
            <a:spAutoFit/>
          </a:bodyPr>
          <a:lstStyle/>
          <a:p>
            <a:pPr algn="ctr"/>
            <a:r>
              <a:rPr lang="zh-CN" altLang="en-US" sz="2400" b="1" dirty="0">
                <a:solidFill>
                  <a:schemeClr val="accent1"/>
                </a:solidFill>
                <a:latin typeface="+mj-ea"/>
                <a:ea typeface="+mj-ea"/>
              </a:rPr>
              <a:t>其他孤立异常事件</a:t>
            </a:r>
          </a:p>
        </p:txBody>
      </p:sp>
      <p:sp>
        <p:nvSpPr>
          <p:cNvPr id="8" name="TextBox 47">
            <a:extLst>
              <a:ext uri="{FF2B5EF4-FFF2-40B4-BE49-F238E27FC236}">
                <a16:creationId xmlns:a16="http://schemas.microsoft.com/office/drawing/2014/main" id="{FB320576-1171-4813-96DD-B101C857518F}"/>
              </a:ext>
            </a:extLst>
          </p:cNvPr>
          <p:cNvSpPr txBox="1"/>
          <p:nvPr/>
        </p:nvSpPr>
        <p:spPr>
          <a:xfrm>
            <a:off x="1005130" y="1882197"/>
            <a:ext cx="6692457" cy="2800767"/>
          </a:xfrm>
          <a:prstGeom prst="rect">
            <a:avLst/>
          </a:prstGeom>
          <a:noFill/>
        </p:spPr>
        <p:txBody>
          <a:bodyPr wrap="square" rtlCol="0">
            <a:spAutoFit/>
          </a:bodyPr>
          <a:lstStyle/>
          <a:p>
            <a:endParaRPr lang="en-US" altLang="zh-CN" sz="1600" b="1" dirty="0">
              <a:solidFill>
                <a:schemeClr val="accent4">
                  <a:lumMod val="20000"/>
                  <a:lumOff val="80000"/>
                </a:schemeClr>
              </a:solidFill>
              <a:latin typeface="+mn-ea"/>
            </a:endParaRPr>
          </a:p>
          <a:p>
            <a:pPr marL="285750" indent="-285750">
              <a:buFont typeface="Arial" panose="020B0604020202020204" pitchFamily="34" charset="0"/>
              <a:buChar char="•"/>
            </a:pPr>
            <a:r>
              <a:rPr lang="zh-CN" altLang="en-US" sz="2000" b="1" dirty="0">
                <a:solidFill>
                  <a:schemeClr val="accent4">
                    <a:lumMod val="20000"/>
                    <a:lumOff val="80000"/>
                  </a:schemeClr>
                </a:solidFill>
                <a:latin typeface="+mn-ea"/>
              </a:rPr>
              <a:t>记者行为异常</a:t>
            </a:r>
            <a:endParaRPr lang="en-US" altLang="zh-CN" sz="2000" b="1" dirty="0">
              <a:solidFill>
                <a:schemeClr val="accent4">
                  <a:lumMod val="20000"/>
                  <a:lumOff val="80000"/>
                </a:schemeClr>
              </a:solidFill>
              <a:latin typeface="+mn-ea"/>
            </a:endParaRPr>
          </a:p>
          <a:p>
            <a:pPr marL="285750" indent="-285750">
              <a:buFont typeface="Arial" panose="020B0604020202020204" pitchFamily="34" charset="0"/>
              <a:buChar char="•"/>
            </a:pPr>
            <a:endParaRPr lang="en-US" altLang="zh-CN" sz="2000" b="1" dirty="0">
              <a:solidFill>
                <a:schemeClr val="accent4">
                  <a:lumMod val="20000"/>
                  <a:lumOff val="80000"/>
                </a:schemeClr>
              </a:solidFill>
              <a:latin typeface="+mn-ea"/>
            </a:endParaRPr>
          </a:p>
          <a:p>
            <a:pPr marL="285750" indent="-285750">
              <a:buFont typeface="Arial" panose="020B0604020202020204" pitchFamily="34" charset="0"/>
              <a:buChar char="•"/>
            </a:pPr>
            <a:r>
              <a:rPr lang="zh-CN" altLang="en-US" sz="2000" b="1" dirty="0">
                <a:solidFill>
                  <a:schemeClr val="accent4">
                    <a:lumMod val="20000"/>
                    <a:lumOff val="80000"/>
                  </a:schemeClr>
                </a:solidFill>
                <a:latin typeface="+mn-ea"/>
              </a:rPr>
              <a:t>主会场工作人员中午提前离场</a:t>
            </a:r>
            <a:r>
              <a:rPr lang="en-US" altLang="zh-CN" sz="2000" b="1" dirty="0">
                <a:solidFill>
                  <a:schemeClr val="accent4">
                    <a:lumMod val="20000"/>
                    <a:lumOff val="80000"/>
                  </a:schemeClr>
                </a:solidFill>
                <a:latin typeface="+mn-ea"/>
              </a:rPr>
              <a:t>,</a:t>
            </a:r>
            <a:r>
              <a:rPr lang="zh-CN" altLang="en-US" sz="2000" b="1" dirty="0">
                <a:solidFill>
                  <a:schemeClr val="accent4">
                    <a:lumMod val="20000"/>
                    <a:lumOff val="80000"/>
                  </a:schemeClr>
                </a:solidFill>
                <a:latin typeface="+mn-ea"/>
              </a:rPr>
              <a:t>前往</a:t>
            </a:r>
            <a:r>
              <a:rPr lang="en-US" altLang="zh-CN" sz="2000" b="1" dirty="0">
                <a:solidFill>
                  <a:schemeClr val="accent4">
                    <a:lumMod val="20000"/>
                    <a:lumOff val="80000"/>
                  </a:schemeClr>
                </a:solidFill>
                <a:latin typeface="+mn-ea"/>
              </a:rPr>
              <a:t>room6</a:t>
            </a:r>
            <a:r>
              <a:rPr lang="zh-CN" altLang="en-US" sz="2000" b="1" dirty="0">
                <a:solidFill>
                  <a:schemeClr val="accent4">
                    <a:lumMod val="20000"/>
                    <a:lumOff val="80000"/>
                  </a:schemeClr>
                </a:solidFill>
                <a:latin typeface="+mn-ea"/>
              </a:rPr>
              <a:t>开会，如若会场发生异常事件，主办方无法及时处理，实为异常。</a:t>
            </a:r>
            <a:endParaRPr lang="en-US" altLang="zh-CN" sz="2000" b="1" dirty="0">
              <a:solidFill>
                <a:schemeClr val="accent4">
                  <a:lumMod val="20000"/>
                  <a:lumOff val="80000"/>
                </a:schemeClr>
              </a:solidFill>
              <a:latin typeface="+mn-ea"/>
            </a:endParaRPr>
          </a:p>
          <a:p>
            <a:pPr marL="285750" indent="-285750">
              <a:buFont typeface="Arial" panose="020B0604020202020204" pitchFamily="34" charset="0"/>
              <a:buChar char="•"/>
            </a:pPr>
            <a:endParaRPr lang="en-US" altLang="zh-CN" sz="2000" b="1" dirty="0">
              <a:solidFill>
                <a:schemeClr val="accent4">
                  <a:lumMod val="20000"/>
                  <a:lumOff val="80000"/>
                </a:schemeClr>
              </a:solidFill>
              <a:latin typeface="+mn-ea"/>
            </a:endParaRPr>
          </a:p>
          <a:p>
            <a:pPr marL="285750" indent="-285750">
              <a:buFont typeface="Arial" panose="020B0604020202020204" pitchFamily="34" charset="0"/>
              <a:buChar char="•"/>
            </a:pPr>
            <a:r>
              <a:rPr lang="en-US" altLang="zh-CN" sz="2000" b="1" dirty="0">
                <a:solidFill>
                  <a:schemeClr val="accent4">
                    <a:lumMod val="20000"/>
                    <a:lumOff val="80000"/>
                  </a:schemeClr>
                </a:solidFill>
                <a:latin typeface="+mn-ea"/>
              </a:rPr>
              <a:t>D</a:t>
            </a:r>
            <a:r>
              <a:rPr lang="zh-CN" altLang="en-US" sz="2000" b="1" dirty="0">
                <a:solidFill>
                  <a:schemeClr val="accent4">
                    <a:lumMod val="20000"/>
                    <a:lumOff val="80000"/>
                  </a:schemeClr>
                </a:solidFill>
                <a:latin typeface="+mn-ea"/>
              </a:rPr>
              <a:t>会场工作人员安排异常</a:t>
            </a:r>
            <a:r>
              <a:rPr lang="en-US" altLang="zh-CN" sz="2000" b="1" dirty="0">
                <a:solidFill>
                  <a:schemeClr val="accent4">
                    <a:lumMod val="20000"/>
                    <a:lumOff val="80000"/>
                  </a:schemeClr>
                </a:solidFill>
                <a:latin typeface="+mn-ea"/>
              </a:rPr>
              <a:t>:</a:t>
            </a:r>
            <a:r>
              <a:rPr lang="zh-CN" altLang="en-US" sz="2000" b="1" dirty="0">
                <a:solidFill>
                  <a:schemeClr val="accent4">
                    <a:lumMod val="20000"/>
                    <a:lumOff val="80000"/>
                  </a:schemeClr>
                </a:solidFill>
                <a:latin typeface="+mn-ea"/>
              </a:rPr>
              <a:t>每个分会场有两个工作人员同时负责，而负责维持</a:t>
            </a:r>
            <a:r>
              <a:rPr lang="en-US" altLang="zh-CN" sz="2000" b="1" dirty="0">
                <a:solidFill>
                  <a:schemeClr val="accent4">
                    <a:lumMod val="20000"/>
                    <a:lumOff val="80000"/>
                  </a:schemeClr>
                </a:solidFill>
                <a:latin typeface="+mn-ea"/>
              </a:rPr>
              <a:t>D</a:t>
            </a:r>
            <a:r>
              <a:rPr lang="zh-CN" altLang="en-US" sz="2000" b="1" dirty="0">
                <a:solidFill>
                  <a:schemeClr val="accent4">
                    <a:lumMod val="20000"/>
                    <a:lumOff val="80000"/>
                  </a:schemeClr>
                </a:solidFill>
                <a:latin typeface="+mn-ea"/>
              </a:rPr>
              <a:t>会场场内秩序的</a:t>
            </a:r>
            <a:r>
              <a:rPr lang="en-US" altLang="zh-CN" sz="2000" b="1" dirty="0">
                <a:solidFill>
                  <a:schemeClr val="accent4">
                    <a:lumMod val="20000"/>
                    <a:lumOff val="80000"/>
                  </a:schemeClr>
                </a:solidFill>
                <a:latin typeface="+mn-ea"/>
              </a:rPr>
              <a:t>15387</a:t>
            </a:r>
            <a:r>
              <a:rPr lang="zh-CN" altLang="en-US" sz="2000" b="1" dirty="0">
                <a:solidFill>
                  <a:schemeClr val="accent4">
                    <a:lumMod val="20000"/>
                    <a:lumOff val="80000"/>
                  </a:schemeClr>
                </a:solidFill>
                <a:latin typeface="+mn-ea"/>
              </a:rPr>
              <a:t>、</a:t>
            </a:r>
            <a:r>
              <a:rPr lang="en-US" altLang="zh-CN" sz="2000" b="1" dirty="0">
                <a:solidFill>
                  <a:schemeClr val="accent4">
                    <a:lumMod val="20000"/>
                    <a:lumOff val="80000"/>
                  </a:schemeClr>
                </a:solidFill>
                <a:latin typeface="+mn-ea"/>
              </a:rPr>
              <a:t>10705</a:t>
            </a:r>
            <a:r>
              <a:rPr lang="zh-CN" altLang="en-US" sz="2000" b="1" dirty="0">
                <a:solidFill>
                  <a:schemeClr val="accent4">
                    <a:lumMod val="20000"/>
                    <a:lumOff val="80000"/>
                  </a:schemeClr>
                </a:solidFill>
                <a:latin typeface="+mn-ea"/>
              </a:rPr>
              <a:t>两人各自负责一天的工作内容</a:t>
            </a:r>
            <a:endParaRPr lang="en-US" altLang="zh-CN" sz="2000" b="1" dirty="0">
              <a:solidFill>
                <a:schemeClr val="accent4">
                  <a:lumMod val="20000"/>
                  <a:lumOff val="80000"/>
                </a:schemeClr>
              </a:solidFill>
              <a:latin typeface="+mn-ea"/>
            </a:endParaRPr>
          </a:p>
        </p:txBody>
      </p:sp>
    </p:spTree>
    <p:extLst>
      <p:ext uri="{BB962C8B-B14F-4D97-AF65-F5344CB8AC3E}">
        <p14:creationId xmlns:p14="http://schemas.microsoft.com/office/powerpoint/2010/main" val="13871064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883031" y="1184695"/>
            <a:ext cx="1377937" cy="1640264"/>
            <a:chOff x="1053298" y="1163255"/>
            <a:chExt cx="2210766" cy="2631644"/>
          </a:xfrm>
        </p:grpSpPr>
        <p:sp>
          <p:nvSpPr>
            <p:cNvPr id="24" name="任意多边形 23"/>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sp>
          <p:nvSpPr>
            <p:cNvPr id="29" name="任意多边形 28"/>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grpSp>
      <p:sp>
        <p:nvSpPr>
          <p:cNvPr id="36" name="矩形 35"/>
          <p:cNvSpPr/>
          <p:nvPr/>
        </p:nvSpPr>
        <p:spPr>
          <a:xfrm flipH="1">
            <a:off x="3339446" y="3324169"/>
            <a:ext cx="2270084" cy="461665"/>
          </a:xfrm>
          <a:prstGeom prst="rect">
            <a:avLst/>
          </a:prstGeom>
        </p:spPr>
        <p:txBody>
          <a:bodyPr wrap="square">
            <a:spAutoFit/>
          </a:bodyPr>
          <a:lstStyle/>
          <a:p>
            <a:pPr algn="ctr"/>
            <a:r>
              <a:rPr lang="en-US" altLang="zh-CN" sz="2400" b="1" dirty="0">
                <a:solidFill>
                  <a:srgbClr val="DAB96E"/>
                </a:solidFill>
                <a:latin typeface="微软雅黑" panose="020B0503020204020204" charset="-122"/>
                <a:ea typeface="微软雅黑" panose="020B0503020204020204" charset="-122"/>
              </a:rPr>
              <a:t>03.</a:t>
            </a:r>
            <a:r>
              <a:rPr lang="zh-CN" altLang="en-US" sz="2400" b="1" dirty="0">
                <a:solidFill>
                  <a:srgbClr val="DAB96E"/>
                </a:solidFill>
                <a:latin typeface="微软雅黑" panose="020B0503020204020204" charset="-122"/>
                <a:ea typeface="微软雅黑" panose="020B0503020204020204" charset="-122"/>
              </a:rPr>
              <a:t>总结</a:t>
            </a:r>
          </a:p>
        </p:txBody>
      </p:sp>
      <p:grpSp>
        <p:nvGrpSpPr>
          <p:cNvPr id="44" name="组合 43"/>
          <p:cNvGrpSpPr/>
          <p:nvPr/>
        </p:nvGrpSpPr>
        <p:grpSpPr>
          <a:xfrm>
            <a:off x="3883030" y="524778"/>
            <a:ext cx="1392237" cy="835663"/>
            <a:chOff x="684243" y="165720"/>
            <a:chExt cx="2383242" cy="1430494"/>
          </a:xfrm>
        </p:grpSpPr>
        <p:cxnSp>
          <p:nvCxnSpPr>
            <p:cNvPr id="45" name="直接连接符 44"/>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42559" y="165720"/>
              <a:ext cx="2024926" cy="1044954"/>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4272732" y="2405683"/>
            <a:ext cx="1397893" cy="809692"/>
            <a:chOff x="828280" y="3530355"/>
            <a:chExt cx="2517446" cy="1458162"/>
          </a:xfrm>
        </p:grpSpPr>
        <p:cxnSp>
          <p:nvCxnSpPr>
            <p:cNvPr id="48" name="直接连接符 47"/>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1611FB5F-F475-43A1-8B9C-97D6763AC54D}"/>
              </a:ext>
            </a:extLst>
          </p:cNvPr>
          <p:cNvGrpSpPr/>
          <p:nvPr/>
        </p:nvGrpSpPr>
        <p:grpSpPr>
          <a:xfrm>
            <a:off x="4260577" y="1771563"/>
            <a:ext cx="547804" cy="547802"/>
            <a:chOff x="2473104" y="2145028"/>
            <a:chExt cx="359165" cy="359165"/>
          </a:xfrm>
          <a:solidFill>
            <a:srgbClr val="DAB96E"/>
          </a:solidFill>
        </p:grpSpPr>
        <p:sp>
          <p:nvSpPr>
            <p:cNvPr id="19" name="AutoShape 126">
              <a:extLst>
                <a:ext uri="{FF2B5EF4-FFF2-40B4-BE49-F238E27FC236}">
                  <a16:creationId xmlns:a16="http://schemas.microsoft.com/office/drawing/2014/main" id="{24706586-5B79-41F2-B119-9076CC8345C5}"/>
                </a:ext>
              </a:extLst>
            </p:cNvPr>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a:defRPr/>
              </a:pPr>
              <a:endParaRPr lang="en-US" sz="1500" b="1"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0" name="AutoShape 127">
              <a:extLst>
                <a:ext uri="{FF2B5EF4-FFF2-40B4-BE49-F238E27FC236}">
                  <a16:creationId xmlns:a16="http://schemas.microsoft.com/office/drawing/2014/main" id="{583271F1-7F9F-4B1C-98D6-1DC003253B50}"/>
                </a:ext>
              </a:extLst>
            </p:cNvPr>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a:defRPr/>
              </a:pPr>
              <a:endParaRPr lang="en-US" sz="1500" b="1"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extLst>
      <p:ext uri="{BB962C8B-B14F-4D97-AF65-F5344CB8AC3E}">
        <p14:creationId xmlns:p14="http://schemas.microsoft.com/office/powerpoint/2010/main" val="2136071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8BEF5B80-4D81-4BBB-8DF4-133D68C24BB0}"/>
              </a:ext>
            </a:extLst>
          </p:cNvPr>
          <p:cNvSpPr>
            <a:spLocks noChangeArrowheads="1"/>
          </p:cNvSpPr>
          <p:nvPr/>
        </p:nvSpPr>
        <p:spPr bwMode="auto">
          <a:xfrm>
            <a:off x="2207353" y="671971"/>
            <a:ext cx="1144395"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36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优势</a:t>
            </a:r>
            <a:endParaRPr lang="zh-CN" altLang="en-US" sz="24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42">
            <a:extLst>
              <a:ext uri="{FF2B5EF4-FFF2-40B4-BE49-F238E27FC236}">
                <a16:creationId xmlns:a16="http://schemas.microsoft.com/office/drawing/2014/main" id="{E612A8F5-98C4-43B3-8289-EDF3DF5DDF59}"/>
              </a:ext>
            </a:extLst>
          </p:cNvPr>
          <p:cNvSpPr>
            <a:spLocks noChangeArrowheads="1"/>
          </p:cNvSpPr>
          <p:nvPr/>
        </p:nvSpPr>
        <p:spPr bwMode="auto">
          <a:xfrm>
            <a:off x="323882" y="1962012"/>
            <a:ext cx="5049125" cy="2494938"/>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8" name="燕尾形 55">
            <a:extLst>
              <a:ext uri="{FF2B5EF4-FFF2-40B4-BE49-F238E27FC236}">
                <a16:creationId xmlns:a16="http://schemas.microsoft.com/office/drawing/2014/main" id="{A6EFB8D5-7155-41C2-84A7-C9355C4D0D44}"/>
              </a:ext>
            </a:extLst>
          </p:cNvPr>
          <p:cNvSpPr>
            <a:spLocks noChangeArrowheads="1"/>
          </p:cNvSpPr>
          <p:nvPr/>
        </p:nvSpPr>
        <p:spPr bwMode="auto">
          <a:xfrm rot="5400000">
            <a:off x="2694924" y="1354026"/>
            <a:ext cx="169254" cy="453656"/>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dirty="0"/>
          </a:p>
        </p:txBody>
      </p:sp>
      <p:sp>
        <p:nvSpPr>
          <p:cNvPr id="10" name="TextBox 146">
            <a:extLst>
              <a:ext uri="{FF2B5EF4-FFF2-40B4-BE49-F238E27FC236}">
                <a16:creationId xmlns:a16="http://schemas.microsoft.com/office/drawing/2014/main" id="{68DC5504-C00E-4CD9-9796-628DAA27D800}"/>
              </a:ext>
            </a:extLst>
          </p:cNvPr>
          <p:cNvSpPr txBox="1">
            <a:spLocks noChangeArrowheads="1"/>
          </p:cNvSpPr>
          <p:nvPr/>
        </p:nvSpPr>
        <p:spPr bwMode="auto">
          <a:xfrm>
            <a:off x="323882" y="2054824"/>
            <a:ext cx="497550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just"/>
            <a:r>
              <a:rPr lang="zh-CN" altLang="en-US" sz="2000" b="1" dirty="0">
                <a:solidFill>
                  <a:schemeClr val="accent4">
                    <a:lumMod val="20000"/>
                    <a:lumOff val="80000"/>
                  </a:schemeClr>
                </a:solidFill>
                <a:latin typeface="+mn-ea"/>
                <a:ea typeface="+mn-ea"/>
              </a:rPr>
              <a:t>    设计出全面、直观的可视分析系统</a:t>
            </a:r>
            <a:r>
              <a:rPr lang="en-US" altLang="zh-CN" sz="2000" b="1" dirty="0">
                <a:solidFill>
                  <a:schemeClr val="accent4">
                    <a:lumMod val="20000"/>
                    <a:lumOff val="80000"/>
                  </a:schemeClr>
                </a:solidFill>
                <a:latin typeface="+mn-ea"/>
                <a:ea typeface="+mn-ea"/>
              </a:rPr>
              <a:t>SC-Vis</a:t>
            </a:r>
            <a:r>
              <a:rPr lang="zh-CN" altLang="en-US" sz="2000" b="1" dirty="0">
                <a:solidFill>
                  <a:schemeClr val="accent4">
                    <a:lumMod val="20000"/>
                    <a:lumOff val="80000"/>
                  </a:schemeClr>
                </a:solidFill>
                <a:latin typeface="+mn-ea"/>
                <a:ea typeface="+mn-ea"/>
              </a:rPr>
              <a:t>，其中实时交互与实时异常警告弹窗是我们的一大特点。</a:t>
            </a:r>
            <a:endParaRPr lang="en-US" altLang="zh-CN" sz="2000" b="1" dirty="0">
              <a:solidFill>
                <a:schemeClr val="accent4">
                  <a:lumMod val="20000"/>
                  <a:lumOff val="80000"/>
                </a:schemeClr>
              </a:solidFill>
              <a:latin typeface="+mn-ea"/>
              <a:ea typeface="+mn-ea"/>
            </a:endParaRPr>
          </a:p>
          <a:p>
            <a:pPr algn="just"/>
            <a:r>
              <a:rPr lang="en-US" altLang="zh-CN" sz="2000" b="1" dirty="0">
                <a:solidFill>
                  <a:schemeClr val="accent4">
                    <a:lumMod val="20000"/>
                    <a:lumOff val="80000"/>
                  </a:schemeClr>
                </a:solidFill>
                <a:latin typeface="+mn-ea"/>
                <a:ea typeface="+mn-ea"/>
              </a:rPr>
              <a:t>    </a:t>
            </a:r>
            <a:r>
              <a:rPr lang="zh-CN" altLang="en-US" sz="2000" b="1" dirty="0">
                <a:solidFill>
                  <a:schemeClr val="accent4">
                    <a:lumMod val="20000"/>
                    <a:lumOff val="80000"/>
                  </a:schemeClr>
                </a:solidFill>
                <a:latin typeface="+mn-ea"/>
                <a:ea typeface="+mn-ea"/>
              </a:rPr>
              <a:t>我们的系统使用动态分析出可能出现的异常问题，相对较好地完成了大赛交代的任务。 </a:t>
            </a:r>
            <a:endParaRPr lang="en-US" altLang="zh-CN" sz="2000" b="1" dirty="0">
              <a:solidFill>
                <a:schemeClr val="accent4">
                  <a:lumMod val="20000"/>
                  <a:lumOff val="80000"/>
                </a:schemeClr>
              </a:solidFill>
              <a:latin typeface="+mn-ea"/>
              <a:ea typeface="+mn-ea"/>
            </a:endParaRPr>
          </a:p>
        </p:txBody>
      </p:sp>
      <p:sp>
        <p:nvSpPr>
          <p:cNvPr id="11" name="Rectangle 13">
            <a:extLst>
              <a:ext uri="{FF2B5EF4-FFF2-40B4-BE49-F238E27FC236}">
                <a16:creationId xmlns:a16="http://schemas.microsoft.com/office/drawing/2014/main" id="{5A2AA046-0BEE-4D23-8349-9F3B09E242B0}"/>
              </a:ext>
            </a:extLst>
          </p:cNvPr>
          <p:cNvSpPr>
            <a:spLocks noChangeArrowheads="1"/>
          </p:cNvSpPr>
          <p:nvPr/>
        </p:nvSpPr>
        <p:spPr bwMode="auto">
          <a:xfrm>
            <a:off x="6736122" y="671971"/>
            <a:ext cx="1144395" cy="6463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36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不足</a:t>
            </a:r>
            <a:endParaRPr lang="zh-CN" altLang="en-US" sz="2400"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燕尾形 55">
            <a:extLst>
              <a:ext uri="{FF2B5EF4-FFF2-40B4-BE49-F238E27FC236}">
                <a16:creationId xmlns:a16="http://schemas.microsoft.com/office/drawing/2014/main" id="{72F5B305-46AA-4422-B853-FF81C9A8AE50}"/>
              </a:ext>
            </a:extLst>
          </p:cNvPr>
          <p:cNvSpPr>
            <a:spLocks noChangeArrowheads="1"/>
          </p:cNvSpPr>
          <p:nvPr/>
        </p:nvSpPr>
        <p:spPr bwMode="auto">
          <a:xfrm rot="5400000">
            <a:off x="7223692" y="1354026"/>
            <a:ext cx="169254" cy="453656"/>
          </a:xfrm>
          <a:prstGeom prst="chevron">
            <a:avLst>
              <a:gd name="adj" fmla="val 63227"/>
            </a:avLst>
          </a:prstGeom>
          <a:noFill/>
          <a:ln w="12700">
            <a:solidFill>
              <a:schemeClr val="accent4"/>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dirty="0"/>
          </a:p>
        </p:txBody>
      </p:sp>
      <p:sp>
        <p:nvSpPr>
          <p:cNvPr id="13" name="TextBox 146">
            <a:extLst>
              <a:ext uri="{FF2B5EF4-FFF2-40B4-BE49-F238E27FC236}">
                <a16:creationId xmlns:a16="http://schemas.microsoft.com/office/drawing/2014/main" id="{FA3535BC-2379-48E9-9B2C-B0105FC1C683}"/>
              </a:ext>
            </a:extLst>
          </p:cNvPr>
          <p:cNvSpPr txBox="1">
            <a:spLocks noChangeArrowheads="1"/>
          </p:cNvSpPr>
          <p:nvPr/>
        </p:nvSpPr>
        <p:spPr bwMode="auto">
          <a:xfrm>
            <a:off x="5793814" y="2062278"/>
            <a:ext cx="306902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just"/>
            <a:r>
              <a:rPr lang="zh-CN" altLang="en-US" sz="2000" b="1" dirty="0">
                <a:solidFill>
                  <a:schemeClr val="accent4">
                    <a:lumMod val="20000"/>
                    <a:lumOff val="80000"/>
                  </a:schemeClr>
                </a:solidFill>
                <a:latin typeface="+mn-ea"/>
                <a:ea typeface="+mn-ea"/>
              </a:rPr>
              <a:t>    ①许多方面还缺乏一些详细深入地挖掘；</a:t>
            </a:r>
            <a:endParaRPr lang="en-US" altLang="zh-CN" sz="2000" b="1" dirty="0">
              <a:solidFill>
                <a:schemeClr val="accent4">
                  <a:lumMod val="20000"/>
                  <a:lumOff val="80000"/>
                </a:schemeClr>
              </a:solidFill>
              <a:latin typeface="+mn-ea"/>
              <a:ea typeface="+mn-ea"/>
            </a:endParaRPr>
          </a:p>
          <a:p>
            <a:pPr algn="just"/>
            <a:r>
              <a:rPr lang="en-US" altLang="zh-CN" sz="2000" b="1" dirty="0">
                <a:solidFill>
                  <a:schemeClr val="accent4">
                    <a:lumMod val="20000"/>
                    <a:lumOff val="80000"/>
                  </a:schemeClr>
                </a:solidFill>
                <a:latin typeface="+mn-ea"/>
                <a:ea typeface="+mn-ea"/>
              </a:rPr>
              <a:t>    </a:t>
            </a:r>
            <a:r>
              <a:rPr lang="zh-CN" altLang="en-US" sz="2000" b="1" dirty="0">
                <a:solidFill>
                  <a:schemeClr val="accent4">
                    <a:lumMod val="20000"/>
                    <a:lumOff val="80000"/>
                  </a:schemeClr>
                </a:solidFill>
                <a:latin typeface="+mn-ea"/>
                <a:ea typeface="+mn-ea"/>
              </a:rPr>
              <a:t>②缺乏部分视图之间的联动；</a:t>
            </a:r>
            <a:endParaRPr lang="en-US" altLang="zh-CN" sz="2000" b="1" dirty="0">
              <a:solidFill>
                <a:schemeClr val="accent4">
                  <a:lumMod val="20000"/>
                  <a:lumOff val="80000"/>
                </a:schemeClr>
              </a:solidFill>
              <a:latin typeface="+mn-ea"/>
              <a:ea typeface="+mn-ea"/>
            </a:endParaRPr>
          </a:p>
          <a:p>
            <a:pPr algn="just"/>
            <a:r>
              <a:rPr lang="en-US" altLang="zh-CN" sz="2000" b="1" dirty="0">
                <a:solidFill>
                  <a:schemeClr val="accent4">
                    <a:lumMod val="20000"/>
                    <a:lumOff val="80000"/>
                  </a:schemeClr>
                </a:solidFill>
                <a:latin typeface="+mn-ea"/>
                <a:ea typeface="+mn-ea"/>
              </a:rPr>
              <a:t>    </a:t>
            </a:r>
            <a:r>
              <a:rPr lang="zh-CN" altLang="en-US" sz="2000" b="1" dirty="0">
                <a:solidFill>
                  <a:schemeClr val="accent4">
                    <a:lumMod val="20000"/>
                    <a:lumOff val="80000"/>
                  </a:schemeClr>
                </a:solidFill>
                <a:latin typeface="+mn-ea"/>
                <a:ea typeface="+mn-ea"/>
              </a:rPr>
              <a:t>③以及系统颜色搭配有待改进</a:t>
            </a:r>
            <a:endParaRPr lang="en-US" altLang="zh-CN" sz="2000" b="1" dirty="0">
              <a:solidFill>
                <a:schemeClr val="accent4">
                  <a:lumMod val="20000"/>
                  <a:lumOff val="80000"/>
                </a:schemeClr>
              </a:solidFill>
              <a:latin typeface="+mn-ea"/>
              <a:ea typeface="+mn-ea"/>
            </a:endParaRPr>
          </a:p>
        </p:txBody>
      </p:sp>
      <p:sp>
        <p:nvSpPr>
          <p:cNvPr id="14" name="矩形 42">
            <a:extLst>
              <a:ext uri="{FF2B5EF4-FFF2-40B4-BE49-F238E27FC236}">
                <a16:creationId xmlns:a16="http://schemas.microsoft.com/office/drawing/2014/main" id="{8CC99BF5-C6D7-460D-9327-108E64741994}"/>
              </a:ext>
            </a:extLst>
          </p:cNvPr>
          <p:cNvSpPr>
            <a:spLocks noChangeArrowheads="1"/>
          </p:cNvSpPr>
          <p:nvPr/>
        </p:nvSpPr>
        <p:spPr bwMode="auto">
          <a:xfrm>
            <a:off x="5683508" y="1962012"/>
            <a:ext cx="3289636" cy="2139525"/>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Tree>
    <p:extLst>
      <p:ext uri="{BB962C8B-B14F-4D97-AF65-F5344CB8AC3E}">
        <p14:creationId xmlns:p14="http://schemas.microsoft.com/office/powerpoint/2010/main" val="1818365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223ED-9C7D-4F08-96D5-B79C03CA140F}"/>
              </a:ext>
            </a:extLst>
          </p:cNvPr>
          <p:cNvSpPr txBox="1"/>
          <p:nvPr/>
        </p:nvSpPr>
        <p:spPr>
          <a:xfrm>
            <a:off x="528320" y="2063918"/>
            <a:ext cx="8087359" cy="1015663"/>
          </a:xfrm>
          <a:prstGeom prst="rect">
            <a:avLst/>
          </a:prstGeom>
          <a:noFill/>
        </p:spPr>
        <p:txBody>
          <a:bodyPr wrap="square" rtlCol="0">
            <a:spAutoFit/>
          </a:bodyPr>
          <a:lstStyle/>
          <a:p>
            <a:pPr algn="ctr"/>
            <a:r>
              <a:rPr lang="en-US" sz="6000" b="1" dirty="0">
                <a:solidFill>
                  <a:srgbClr val="E2AE16"/>
                </a:solidFill>
                <a:latin typeface="Times New Roman" panose="02020603050405020304" pitchFamily="18" charset="0"/>
                <a:cs typeface="Times New Roman" panose="02020603050405020304" pitchFamily="18" charset="0"/>
              </a:rPr>
              <a:t>Q</a:t>
            </a:r>
            <a:r>
              <a:rPr lang="en-US" sz="6000" b="1" dirty="0">
                <a:solidFill>
                  <a:schemeClr val="bg1"/>
                </a:solidFill>
                <a:latin typeface="Times New Roman" panose="02020603050405020304" pitchFamily="18" charset="0"/>
                <a:cs typeface="Times New Roman" panose="02020603050405020304" pitchFamily="18" charset="0"/>
              </a:rPr>
              <a:t>&amp;</a:t>
            </a:r>
            <a:r>
              <a:rPr lang="en-US" sz="6000" b="1" dirty="0">
                <a:solidFill>
                  <a:srgbClr val="E2AE16"/>
                </a:solidFill>
                <a:latin typeface="Times New Roman" panose="02020603050405020304" pitchFamily="18" charset="0"/>
                <a:cs typeface="Times New Roman" panose="02020603050405020304" pitchFamily="18" charset="0"/>
              </a:rPr>
              <a:t>A</a:t>
            </a:r>
          </a:p>
        </p:txBody>
      </p:sp>
    </p:spTree>
    <p:extLst>
      <p:ext uri="{BB962C8B-B14F-4D97-AF65-F5344CB8AC3E}">
        <p14:creationId xmlns:p14="http://schemas.microsoft.com/office/powerpoint/2010/main" val="12006274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6BF830-E766-447D-ACAC-37F80E70EBBC}"/>
              </a:ext>
            </a:extLst>
          </p:cNvPr>
          <p:cNvSpPr txBox="1"/>
          <p:nvPr/>
        </p:nvSpPr>
        <p:spPr>
          <a:xfrm>
            <a:off x="2057400" y="895518"/>
            <a:ext cx="5029200" cy="1015663"/>
          </a:xfrm>
          <a:prstGeom prst="rect">
            <a:avLst/>
          </a:prstGeom>
          <a:noFill/>
        </p:spPr>
        <p:txBody>
          <a:bodyPr wrap="square" rtlCol="0">
            <a:spAutoFit/>
          </a:bodyPr>
          <a:lstStyle/>
          <a:p>
            <a:pPr algn="ctr"/>
            <a:r>
              <a:rPr lang="zh-CN" altLang="en-US" sz="6000" b="1" dirty="0">
                <a:solidFill>
                  <a:srgbClr val="E2AE16"/>
                </a:solidFill>
                <a:latin typeface="+mj-ea"/>
                <a:ea typeface="+mj-ea"/>
                <a:cs typeface="Times New Roman" panose="02020603050405020304" pitchFamily="18" charset="0"/>
              </a:rPr>
              <a:t>感谢聆听</a:t>
            </a:r>
            <a:endParaRPr lang="en-US" sz="6000" b="1" dirty="0">
              <a:solidFill>
                <a:srgbClr val="E2AE16"/>
              </a:solidFill>
              <a:latin typeface="+mj-ea"/>
              <a:ea typeface="+mj-ea"/>
              <a:cs typeface="Times New Roman" panose="02020603050405020304" pitchFamily="18" charset="0"/>
            </a:endParaRPr>
          </a:p>
        </p:txBody>
      </p:sp>
      <p:sp>
        <p:nvSpPr>
          <p:cNvPr id="3" name="TextBox 1">
            <a:extLst>
              <a:ext uri="{FF2B5EF4-FFF2-40B4-BE49-F238E27FC236}">
                <a16:creationId xmlns:a16="http://schemas.microsoft.com/office/drawing/2014/main" id="{6679CE13-3302-4E76-92DB-A23158837E6B}"/>
              </a:ext>
            </a:extLst>
          </p:cNvPr>
          <p:cNvSpPr txBox="1"/>
          <p:nvPr/>
        </p:nvSpPr>
        <p:spPr>
          <a:xfrm>
            <a:off x="2057400" y="339731"/>
            <a:ext cx="5029200" cy="646331"/>
          </a:xfrm>
          <a:prstGeom prst="rect">
            <a:avLst/>
          </a:prstGeom>
          <a:noFill/>
        </p:spPr>
        <p:txBody>
          <a:bodyPr wrap="square" rtlCol="0">
            <a:spAutoFit/>
          </a:bodyPr>
          <a:lstStyle/>
          <a:p>
            <a:pPr algn="ctr"/>
            <a:r>
              <a:rPr lang="en-US" sz="3600" b="1" dirty="0">
                <a:solidFill>
                  <a:srgbClr val="E2AE16"/>
                </a:solidFill>
                <a:latin typeface="Times New Roman" panose="02020603050405020304" pitchFamily="18" charset="0"/>
                <a:cs typeface="Times New Roman" panose="02020603050405020304" pitchFamily="18" charset="0"/>
              </a:rPr>
              <a:t>T</a:t>
            </a:r>
            <a:r>
              <a:rPr lang="en-US" altLang="zh-CN" sz="3600" b="1" dirty="0">
                <a:solidFill>
                  <a:srgbClr val="E2AE16"/>
                </a:solidFill>
                <a:latin typeface="Times New Roman" panose="02020603050405020304" pitchFamily="18" charset="0"/>
                <a:cs typeface="Times New Roman" panose="02020603050405020304" pitchFamily="18" charset="0"/>
              </a:rPr>
              <a:t>hank you!</a:t>
            </a:r>
            <a:endParaRPr lang="en-US" sz="3600" b="1" dirty="0">
              <a:solidFill>
                <a:srgbClr val="E2AE16"/>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23E4BBEA-CEB2-4C30-A39B-3C27E7BA5ADF}"/>
              </a:ext>
            </a:extLst>
          </p:cNvPr>
          <p:cNvSpPr/>
          <p:nvPr/>
        </p:nvSpPr>
        <p:spPr>
          <a:xfrm>
            <a:off x="3133354" y="2564202"/>
            <a:ext cx="3871295" cy="1815882"/>
          </a:xfrm>
          <a:prstGeom prst="rect">
            <a:avLst/>
          </a:prstGeom>
        </p:spPr>
        <p:txBody>
          <a:bodyPr wrap="square">
            <a:spAutoFit/>
          </a:bodyPr>
          <a:lstStyle/>
          <a:p>
            <a:r>
              <a:rPr lang="zh-CN" altLang="en-US" sz="1600">
                <a:solidFill>
                  <a:schemeClr val="accent4"/>
                </a:solidFill>
                <a:latin typeface="+mj-ea"/>
                <a:ea typeface="+mj-ea"/>
              </a:rPr>
              <a:t>               联系方式</a:t>
            </a:r>
            <a:endParaRPr lang="en-US" altLang="zh-CN" sz="1600" dirty="0">
              <a:solidFill>
                <a:schemeClr val="accent4"/>
              </a:solidFill>
              <a:latin typeface="+mj-ea"/>
              <a:ea typeface="+mj-ea"/>
            </a:endParaRPr>
          </a:p>
          <a:p>
            <a:r>
              <a:rPr lang="zh-CN" altLang="en-US" sz="1600" dirty="0">
                <a:solidFill>
                  <a:schemeClr val="accent4"/>
                </a:solidFill>
                <a:latin typeface="+mj-ea"/>
                <a:ea typeface="+mj-ea"/>
              </a:rPr>
              <a:t>李浙川， cdutlzc@gmail.com             </a:t>
            </a:r>
          </a:p>
          <a:p>
            <a:r>
              <a:rPr lang="zh-CN" altLang="en-US" sz="1600" dirty="0">
                <a:solidFill>
                  <a:schemeClr val="accent4"/>
                </a:solidFill>
                <a:latin typeface="+mj-ea"/>
                <a:ea typeface="+mj-ea"/>
              </a:rPr>
              <a:t>金伟中，kimjwz512@gmail.com </a:t>
            </a:r>
          </a:p>
          <a:p>
            <a:r>
              <a:rPr lang="zh-CN" altLang="en-US" sz="1600" dirty="0">
                <a:solidFill>
                  <a:schemeClr val="accent4"/>
                </a:solidFill>
                <a:latin typeface="+mj-ea"/>
                <a:ea typeface="+mj-ea"/>
              </a:rPr>
              <a:t>李博，2524722791@qq.com </a:t>
            </a:r>
          </a:p>
          <a:p>
            <a:r>
              <a:rPr lang="zh-CN" altLang="en-US" sz="1600" dirty="0">
                <a:solidFill>
                  <a:schemeClr val="accent4"/>
                </a:solidFill>
                <a:latin typeface="+mj-ea"/>
                <a:ea typeface="+mj-ea"/>
              </a:rPr>
              <a:t>王潇梅，735733648@qq.com </a:t>
            </a:r>
          </a:p>
          <a:p>
            <a:r>
              <a:rPr lang="zh-CN" altLang="en-US" sz="1600" dirty="0">
                <a:solidFill>
                  <a:schemeClr val="accent4"/>
                </a:solidFill>
                <a:latin typeface="+mj-ea"/>
                <a:ea typeface="+mj-ea"/>
              </a:rPr>
              <a:t>许鹏，2315869432@qq.com </a:t>
            </a:r>
          </a:p>
          <a:p>
            <a:endParaRPr lang="zh-CN" altLang="en-US" sz="1600" dirty="0">
              <a:solidFill>
                <a:schemeClr val="accent4"/>
              </a:solidFill>
              <a:latin typeface="+mj-ea"/>
              <a:ea typeface="+mj-ea"/>
            </a:endParaRPr>
          </a:p>
        </p:txBody>
      </p:sp>
    </p:spTree>
    <p:extLst>
      <p:ext uri="{BB962C8B-B14F-4D97-AF65-F5344CB8AC3E}">
        <p14:creationId xmlns:p14="http://schemas.microsoft.com/office/powerpoint/2010/main" val="10568918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91C5C8-3BF4-4D33-A93A-D86059BDEEDB}"/>
              </a:ext>
            </a:extLst>
          </p:cNvPr>
          <p:cNvSpPr/>
          <p:nvPr/>
        </p:nvSpPr>
        <p:spPr>
          <a:xfrm flipH="1">
            <a:off x="-389034" y="249348"/>
            <a:ext cx="2025950" cy="460375"/>
          </a:xfrm>
          <a:prstGeom prst="rect">
            <a:avLst/>
          </a:prstGeom>
        </p:spPr>
        <p:txBody>
          <a:bodyPr wrap="square">
            <a:spAutoFit/>
          </a:bodyPr>
          <a:lstStyle/>
          <a:p>
            <a:pPr algn="r"/>
            <a:r>
              <a:rPr lang="zh-CN" altLang="en-US" sz="2400" b="1" dirty="0">
                <a:solidFill>
                  <a:schemeClr val="accent1"/>
                </a:solidFill>
                <a:latin typeface="微软雅黑" panose="020B0503020204020204" charset="-122"/>
                <a:ea typeface="微软雅黑" panose="020B0503020204020204" charset="-122"/>
              </a:rPr>
              <a:t>目录</a:t>
            </a:r>
          </a:p>
        </p:txBody>
      </p:sp>
      <p:sp>
        <p:nvSpPr>
          <p:cNvPr id="3" name="矩形 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6DD129BC-E1AD-4F6F-B0A9-B116FE48F222}"/>
              </a:ext>
            </a:extLst>
          </p:cNvPr>
          <p:cNvSpPr/>
          <p:nvPr/>
        </p:nvSpPr>
        <p:spPr>
          <a:xfrm>
            <a:off x="-339371" y="709723"/>
            <a:ext cx="3112245" cy="337185"/>
          </a:xfrm>
          <a:prstGeom prst="rect">
            <a:avLst/>
          </a:prstGeom>
        </p:spPr>
        <p:txBody>
          <a:bodyPr wrap="square">
            <a:spAutoFit/>
          </a:bodyPr>
          <a:lstStyle/>
          <a:p>
            <a:pPr algn="ctr" fontAlgn="base">
              <a:spcBef>
                <a:spcPct val="0"/>
              </a:spcBef>
              <a:spcAft>
                <a:spcPct val="0"/>
              </a:spcAft>
            </a:pPr>
            <a:r>
              <a:rPr lang="en-US" altLang="zh-CN" sz="1600" b="1" dirty="0">
                <a:solidFill>
                  <a:schemeClr val="accent1"/>
                </a:solidFill>
                <a:latin typeface="Arial" panose="020B0604020202020204"/>
                <a:ea typeface="方正兰亭黑_GBK" panose="02000000000000000000" pitchFamily="2" charset="-122"/>
                <a:sym typeface="Calibri" panose="020F0502020204030204" pitchFamily="34" charset="0"/>
              </a:rPr>
              <a:t>CONTENTS</a:t>
            </a:r>
          </a:p>
        </p:txBody>
      </p:sp>
      <p:grpSp>
        <p:nvGrpSpPr>
          <p:cNvPr id="4" name="组合 3">
            <a:extLst>
              <a:ext uri="{FF2B5EF4-FFF2-40B4-BE49-F238E27FC236}">
                <a16:creationId xmlns:a16="http://schemas.microsoft.com/office/drawing/2014/main" id="{04AC15D7-1CD0-4FF1-AEB7-B0030C8EA21C}"/>
              </a:ext>
            </a:extLst>
          </p:cNvPr>
          <p:cNvGrpSpPr/>
          <p:nvPr/>
        </p:nvGrpSpPr>
        <p:grpSpPr>
          <a:xfrm>
            <a:off x="947947" y="1933078"/>
            <a:ext cx="1377937" cy="1640264"/>
            <a:chOff x="1053298" y="1163255"/>
            <a:chExt cx="2210766" cy="2631644"/>
          </a:xfrm>
        </p:grpSpPr>
        <p:sp>
          <p:nvSpPr>
            <p:cNvPr id="5" name="任意多边形 23">
              <a:extLst>
                <a:ext uri="{FF2B5EF4-FFF2-40B4-BE49-F238E27FC236}">
                  <a16:creationId xmlns:a16="http://schemas.microsoft.com/office/drawing/2014/main" id="{79B18AD0-8A24-44EB-96EF-6CC785891D4C}"/>
                </a:ext>
              </a:extLst>
            </p:cNvPr>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 name="任意多边形 28">
              <a:extLst>
                <a:ext uri="{FF2B5EF4-FFF2-40B4-BE49-F238E27FC236}">
                  <a16:creationId xmlns:a16="http://schemas.microsoft.com/office/drawing/2014/main" id="{477AD765-4FE3-48DC-B982-5ACF5CC99F88}"/>
                </a:ext>
              </a:extLst>
            </p:cNvPr>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nvGrpSpPr>
          <p:cNvPr id="7" name="组合 6">
            <a:extLst>
              <a:ext uri="{FF2B5EF4-FFF2-40B4-BE49-F238E27FC236}">
                <a16:creationId xmlns:a16="http://schemas.microsoft.com/office/drawing/2014/main" id="{B75AB9D6-D393-4910-9284-BE91A2C5AF9A}"/>
              </a:ext>
            </a:extLst>
          </p:cNvPr>
          <p:cNvGrpSpPr/>
          <p:nvPr/>
        </p:nvGrpSpPr>
        <p:grpSpPr>
          <a:xfrm>
            <a:off x="947946" y="1273161"/>
            <a:ext cx="1392237" cy="835663"/>
            <a:chOff x="684243" y="165720"/>
            <a:chExt cx="2383242" cy="1430494"/>
          </a:xfrm>
        </p:grpSpPr>
        <p:cxnSp>
          <p:nvCxnSpPr>
            <p:cNvPr id="8" name="直接连接符 7">
              <a:extLst>
                <a:ext uri="{FF2B5EF4-FFF2-40B4-BE49-F238E27FC236}">
                  <a16:creationId xmlns:a16="http://schemas.microsoft.com/office/drawing/2014/main" id="{DB97D613-573C-43B5-B089-7423C6D797D4}"/>
                </a:ext>
              </a:extLst>
            </p:cNvPr>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013EB67-924C-45CB-9207-CFD325A7B26D}"/>
                </a:ext>
              </a:extLst>
            </p:cNvPr>
            <p:cNvCxnSpPr/>
            <p:nvPr/>
          </p:nvCxnSpPr>
          <p:spPr>
            <a:xfrm flipV="1">
              <a:off x="1042559" y="165720"/>
              <a:ext cx="2024926" cy="1044954"/>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7BEB3BE7-215E-48CC-939A-12E38C424268}"/>
              </a:ext>
            </a:extLst>
          </p:cNvPr>
          <p:cNvGrpSpPr/>
          <p:nvPr/>
        </p:nvGrpSpPr>
        <p:grpSpPr>
          <a:xfrm>
            <a:off x="1337648" y="3154066"/>
            <a:ext cx="1397893" cy="809692"/>
            <a:chOff x="828280" y="3530355"/>
            <a:chExt cx="2517446" cy="1458162"/>
          </a:xfrm>
        </p:grpSpPr>
        <p:cxnSp>
          <p:nvCxnSpPr>
            <p:cNvPr id="11" name="直接连接符 10">
              <a:extLst>
                <a:ext uri="{FF2B5EF4-FFF2-40B4-BE49-F238E27FC236}">
                  <a16:creationId xmlns:a16="http://schemas.microsoft.com/office/drawing/2014/main" id="{90E4754D-C9A0-4ED3-8390-2915232E7CC0}"/>
                </a:ext>
              </a:extLst>
            </p:cNvPr>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E3609BE-9ABA-4321-AFE6-586831837D42}"/>
                </a:ext>
              </a:extLst>
            </p:cNvPr>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A2095FB8-B401-4832-AB41-E94E0333257F}"/>
              </a:ext>
            </a:extLst>
          </p:cNvPr>
          <p:cNvGrpSpPr/>
          <p:nvPr/>
        </p:nvGrpSpPr>
        <p:grpSpPr>
          <a:xfrm>
            <a:off x="4005579" y="1933078"/>
            <a:ext cx="1377937" cy="1640264"/>
            <a:chOff x="1053298" y="1163255"/>
            <a:chExt cx="2210766" cy="2631644"/>
          </a:xfrm>
        </p:grpSpPr>
        <p:sp>
          <p:nvSpPr>
            <p:cNvPr id="15" name="任意多边形 23">
              <a:extLst>
                <a:ext uri="{FF2B5EF4-FFF2-40B4-BE49-F238E27FC236}">
                  <a16:creationId xmlns:a16="http://schemas.microsoft.com/office/drawing/2014/main" id="{2E55BD91-23CE-4436-9902-E0C8A944C80F}"/>
                </a:ext>
              </a:extLst>
            </p:cNvPr>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28">
              <a:extLst>
                <a:ext uri="{FF2B5EF4-FFF2-40B4-BE49-F238E27FC236}">
                  <a16:creationId xmlns:a16="http://schemas.microsoft.com/office/drawing/2014/main" id="{D005AB49-0D3D-4E24-B012-2BF58102A4AD}"/>
                </a:ext>
              </a:extLst>
            </p:cNvPr>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nvGrpSpPr>
          <p:cNvPr id="17" name="组合 16">
            <a:extLst>
              <a:ext uri="{FF2B5EF4-FFF2-40B4-BE49-F238E27FC236}">
                <a16:creationId xmlns:a16="http://schemas.microsoft.com/office/drawing/2014/main" id="{CE4BBA34-7E84-41CD-B8F6-49F50014CFC6}"/>
              </a:ext>
            </a:extLst>
          </p:cNvPr>
          <p:cNvGrpSpPr/>
          <p:nvPr/>
        </p:nvGrpSpPr>
        <p:grpSpPr>
          <a:xfrm>
            <a:off x="4005578" y="1273161"/>
            <a:ext cx="1392237" cy="835663"/>
            <a:chOff x="684243" y="165720"/>
            <a:chExt cx="2383242" cy="1430494"/>
          </a:xfrm>
        </p:grpSpPr>
        <p:cxnSp>
          <p:nvCxnSpPr>
            <p:cNvPr id="18" name="直接连接符 17">
              <a:extLst>
                <a:ext uri="{FF2B5EF4-FFF2-40B4-BE49-F238E27FC236}">
                  <a16:creationId xmlns:a16="http://schemas.microsoft.com/office/drawing/2014/main" id="{D3E241D3-6C3C-4F16-AED9-4761C47A8E0A}"/>
                </a:ext>
              </a:extLst>
            </p:cNvPr>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89A17A0-4052-4F36-B6CC-D039DF531348}"/>
                </a:ext>
              </a:extLst>
            </p:cNvPr>
            <p:cNvCxnSpPr/>
            <p:nvPr/>
          </p:nvCxnSpPr>
          <p:spPr>
            <a:xfrm flipV="1">
              <a:off x="1042559" y="165720"/>
              <a:ext cx="2024926" cy="1044954"/>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E1FA35F7-B612-438D-89B9-D889E90F2914}"/>
              </a:ext>
            </a:extLst>
          </p:cNvPr>
          <p:cNvGrpSpPr/>
          <p:nvPr/>
        </p:nvGrpSpPr>
        <p:grpSpPr>
          <a:xfrm>
            <a:off x="4395280" y="3154066"/>
            <a:ext cx="1397893" cy="809692"/>
            <a:chOff x="828280" y="3530355"/>
            <a:chExt cx="2517446" cy="1458162"/>
          </a:xfrm>
        </p:grpSpPr>
        <p:cxnSp>
          <p:nvCxnSpPr>
            <p:cNvPr id="21" name="直接连接符 20">
              <a:extLst>
                <a:ext uri="{FF2B5EF4-FFF2-40B4-BE49-F238E27FC236}">
                  <a16:creationId xmlns:a16="http://schemas.microsoft.com/office/drawing/2014/main" id="{A28AD1B3-AE4A-4997-BEA9-8230F394574E}"/>
                </a:ext>
              </a:extLst>
            </p:cNvPr>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FFFD47E-222A-40E8-974D-9811DC20C53D}"/>
                </a:ext>
              </a:extLst>
            </p:cNvPr>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44FDE24-F1CA-417D-A134-0440FDE4745E}"/>
              </a:ext>
            </a:extLst>
          </p:cNvPr>
          <p:cNvGrpSpPr/>
          <p:nvPr/>
        </p:nvGrpSpPr>
        <p:grpSpPr>
          <a:xfrm>
            <a:off x="6686451" y="1936212"/>
            <a:ext cx="1377937" cy="1640264"/>
            <a:chOff x="1053298" y="1163255"/>
            <a:chExt cx="2210766" cy="2631644"/>
          </a:xfrm>
        </p:grpSpPr>
        <p:sp>
          <p:nvSpPr>
            <p:cNvPr id="25" name="任意多边形 23">
              <a:extLst>
                <a:ext uri="{FF2B5EF4-FFF2-40B4-BE49-F238E27FC236}">
                  <a16:creationId xmlns:a16="http://schemas.microsoft.com/office/drawing/2014/main" id="{48DE3438-21B9-4F23-9983-4E7FF32E2000}"/>
                </a:ext>
              </a:extLst>
            </p:cNvPr>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6" name="任意多边形 28">
              <a:extLst>
                <a:ext uri="{FF2B5EF4-FFF2-40B4-BE49-F238E27FC236}">
                  <a16:creationId xmlns:a16="http://schemas.microsoft.com/office/drawing/2014/main" id="{8C9822D3-80AA-45F0-9A50-1223ECE2F7D5}"/>
                </a:ext>
              </a:extLst>
            </p:cNvPr>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lvl="0" algn="ctr" defTabSz="1600200">
                <a:lnSpc>
                  <a:spcPct val="90000"/>
                </a:lnSpc>
                <a:spcBef>
                  <a:spcPct val="0"/>
                </a:spcBef>
                <a:spcAft>
                  <a:spcPct val="35000"/>
                </a:spcAft>
              </a:pPr>
              <a:endParaRPr lang="zh-CN" altLang="en-US" sz="3600" kern="1200"/>
            </a:p>
          </p:txBody>
        </p:sp>
      </p:grpSp>
      <p:grpSp>
        <p:nvGrpSpPr>
          <p:cNvPr id="27" name="组合 26">
            <a:extLst>
              <a:ext uri="{FF2B5EF4-FFF2-40B4-BE49-F238E27FC236}">
                <a16:creationId xmlns:a16="http://schemas.microsoft.com/office/drawing/2014/main" id="{ADA208DF-880F-44AD-BF4C-D5C36724E1CC}"/>
              </a:ext>
            </a:extLst>
          </p:cNvPr>
          <p:cNvGrpSpPr/>
          <p:nvPr/>
        </p:nvGrpSpPr>
        <p:grpSpPr>
          <a:xfrm>
            <a:off x="6686450" y="1276295"/>
            <a:ext cx="1392237" cy="835663"/>
            <a:chOff x="684243" y="165720"/>
            <a:chExt cx="2383242" cy="1430494"/>
          </a:xfrm>
        </p:grpSpPr>
        <p:cxnSp>
          <p:nvCxnSpPr>
            <p:cNvPr id="28" name="直接连接符 27">
              <a:extLst>
                <a:ext uri="{FF2B5EF4-FFF2-40B4-BE49-F238E27FC236}">
                  <a16:creationId xmlns:a16="http://schemas.microsoft.com/office/drawing/2014/main" id="{61C7D4BE-C2DC-4795-A978-A86D96F1111B}"/>
                </a:ext>
              </a:extLst>
            </p:cNvPr>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D041197-F3B9-4478-AFDC-EAE3FCBFB249}"/>
                </a:ext>
              </a:extLst>
            </p:cNvPr>
            <p:cNvCxnSpPr/>
            <p:nvPr/>
          </p:nvCxnSpPr>
          <p:spPr>
            <a:xfrm flipV="1">
              <a:off x="1042559" y="165720"/>
              <a:ext cx="2024926" cy="1044954"/>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930AD1E6-3414-4BBE-8ECD-4D5836A17932}"/>
              </a:ext>
            </a:extLst>
          </p:cNvPr>
          <p:cNvGrpSpPr/>
          <p:nvPr/>
        </p:nvGrpSpPr>
        <p:grpSpPr>
          <a:xfrm>
            <a:off x="7076152" y="3157200"/>
            <a:ext cx="1397893" cy="809692"/>
            <a:chOff x="828280" y="3530355"/>
            <a:chExt cx="2517446" cy="1458162"/>
          </a:xfrm>
        </p:grpSpPr>
        <p:cxnSp>
          <p:nvCxnSpPr>
            <p:cNvPr id="31" name="直接连接符 30">
              <a:extLst>
                <a:ext uri="{FF2B5EF4-FFF2-40B4-BE49-F238E27FC236}">
                  <a16:creationId xmlns:a16="http://schemas.microsoft.com/office/drawing/2014/main" id="{D548E784-1DC6-4802-93A0-9CA2A2E2D745}"/>
                </a:ext>
              </a:extLst>
            </p:cNvPr>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7312555-A0E7-4400-8E7D-2EC052F213E3}"/>
                </a:ext>
              </a:extLst>
            </p:cNvPr>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4E790BF7-9862-4FAA-881B-2B4618021D0B}"/>
              </a:ext>
            </a:extLst>
          </p:cNvPr>
          <p:cNvSpPr/>
          <p:nvPr/>
        </p:nvSpPr>
        <p:spPr>
          <a:xfrm flipH="1">
            <a:off x="3774972" y="2348059"/>
            <a:ext cx="1787592" cy="830997"/>
          </a:xfrm>
          <a:prstGeom prst="rect">
            <a:avLst/>
          </a:prstGeom>
        </p:spPr>
        <p:txBody>
          <a:bodyPr wrap="square">
            <a:spAutoFit/>
          </a:bodyPr>
          <a:lstStyle/>
          <a:p>
            <a:pPr algn="ctr"/>
            <a:r>
              <a:rPr lang="zh-CN" altLang="en-US" sz="2400" b="1" dirty="0">
                <a:solidFill>
                  <a:schemeClr val="accent1"/>
                </a:solidFill>
                <a:latin typeface="微软雅黑" panose="020B0503020204020204" charset="-122"/>
                <a:ea typeface="微软雅黑" panose="020B0503020204020204" charset="-122"/>
              </a:rPr>
              <a:t>可视化</a:t>
            </a:r>
            <a:endParaRPr lang="en-US" altLang="zh-CN" sz="2400" b="1" dirty="0">
              <a:solidFill>
                <a:schemeClr val="accent1"/>
              </a:solidFill>
              <a:latin typeface="微软雅黑" panose="020B0503020204020204" charset="-122"/>
              <a:ea typeface="微软雅黑" panose="020B0503020204020204" charset="-122"/>
            </a:endParaRPr>
          </a:p>
          <a:p>
            <a:pPr algn="ctr"/>
            <a:r>
              <a:rPr lang="zh-CN" altLang="en-US" sz="2400" b="1" dirty="0">
                <a:solidFill>
                  <a:schemeClr val="accent1"/>
                </a:solidFill>
                <a:latin typeface="微软雅黑" panose="020B0503020204020204" charset="-122"/>
                <a:ea typeface="微软雅黑" panose="020B0503020204020204" charset="-122"/>
              </a:rPr>
              <a:t>方案</a:t>
            </a:r>
          </a:p>
        </p:txBody>
      </p:sp>
      <p:sp>
        <p:nvSpPr>
          <p:cNvPr id="35" name="矩形 34">
            <a:extLst>
              <a:ext uri="{FF2B5EF4-FFF2-40B4-BE49-F238E27FC236}">
                <a16:creationId xmlns:a16="http://schemas.microsoft.com/office/drawing/2014/main" id="{82045A60-2E11-4D1A-BC5B-96657EB4D3B3}"/>
              </a:ext>
            </a:extLst>
          </p:cNvPr>
          <p:cNvSpPr/>
          <p:nvPr/>
        </p:nvSpPr>
        <p:spPr>
          <a:xfrm flipH="1">
            <a:off x="552591" y="2525244"/>
            <a:ext cx="1787592" cy="460375"/>
          </a:xfrm>
          <a:prstGeom prst="rect">
            <a:avLst/>
          </a:prstGeom>
        </p:spPr>
        <p:txBody>
          <a:bodyPr wrap="square">
            <a:spAutoFit/>
          </a:bodyPr>
          <a:lstStyle/>
          <a:p>
            <a:pPr algn="r"/>
            <a:r>
              <a:rPr lang="zh-CN" altLang="en-US" sz="2400" b="1" dirty="0">
                <a:solidFill>
                  <a:schemeClr val="accent1"/>
                </a:solidFill>
                <a:latin typeface="微软雅黑" panose="020B0503020204020204" charset="-122"/>
                <a:ea typeface="微软雅黑" panose="020B0503020204020204" charset="-122"/>
              </a:rPr>
              <a:t>分析思路</a:t>
            </a:r>
          </a:p>
        </p:txBody>
      </p:sp>
      <p:sp>
        <p:nvSpPr>
          <p:cNvPr id="36" name="矩形 35">
            <a:extLst>
              <a:ext uri="{FF2B5EF4-FFF2-40B4-BE49-F238E27FC236}">
                <a16:creationId xmlns:a16="http://schemas.microsoft.com/office/drawing/2014/main" id="{F51927A7-DEE2-4F70-9DA6-638185944082}"/>
              </a:ext>
            </a:extLst>
          </p:cNvPr>
          <p:cNvSpPr/>
          <p:nvPr/>
        </p:nvSpPr>
        <p:spPr>
          <a:xfrm flipH="1">
            <a:off x="6481623" y="2525243"/>
            <a:ext cx="1787592" cy="460375"/>
          </a:xfrm>
          <a:prstGeom prst="rect">
            <a:avLst/>
          </a:prstGeom>
        </p:spPr>
        <p:txBody>
          <a:bodyPr wrap="square">
            <a:spAutoFit/>
          </a:bodyPr>
          <a:lstStyle/>
          <a:p>
            <a:pPr algn="ctr"/>
            <a:r>
              <a:rPr lang="zh-CN" altLang="en-US" sz="2400" b="1" dirty="0">
                <a:solidFill>
                  <a:schemeClr val="accent1"/>
                </a:solidFill>
                <a:latin typeface="微软雅黑" panose="020B0503020204020204" charset="-122"/>
                <a:ea typeface="微软雅黑" panose="020B0503020204020204" charset="-122"/>
              </a:rPr>
              <a:t>总结</a:t>
            </a:r>
          </a:p>
        </p:txBody>
      </p:sp>
    </p:spTree>
    <p:extLst>
      <p:ext uri="{BB962C8B-B14F-4D97-AF65-F5344CB8AC3E}">
        <p14:creationId xmlns:p14="http://schemas.microsoft.com/office/powerpoint/2010/main" val="383145009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883031" y="1184695"/>
            <a:ext cx="1377937" cy="1640264"/>
            <a:chOff x="1053298" y="1163255"/>
            <a:chExt cx="2210766" cy="2631644"/>
          </a:xfrm>
        </p:grpSpPr>
        <p:sp>
          <p:nvSpPr>
            <p:cNvPr id="24" name="任意多边形 23"/>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sp>
          <p:nvSpPr>
            <p:cNvPr id="29" name="任意多边形 28"/>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grpSp>
      <p:sp>
        <p:nvSpPr>
          <p:cNvPr id="36" name="矩形 35"/>
          <p:cNvSpPr/>
          <p:nvPr/>
        </p:nvSpPr>
        <p:spPr>
          <a:xfrm flipH="1">
            <a:off x="3617494" y="3324169"/>
            <a:ext cx="1992035" cy="461665"/>
          </a:xfrm>
          <a:prstGeom prst="rect">
            <a:avLst/>
          </a:prstGeom>
        </p:spPr>
        <p:txBody>
          <a:bodyPr wrap="square">
            <a:spAutoFit/>
          </a:bodyPr>
          <a:lstStyle/>
          <a:p>
            <a:pPr algn="ctr"/>
            <a:r>
              <a:rPr lang="en-US" altLang="zh-CN" sz="2400" b="1" dirty="0">
                <a:solidFill>
                  <a:srgbClr val="DAB96E"/>
                </a:solidFill>
                <a:latin typeface="微软雅黑" panose="020B0503020204020204" charset="-122"/>
                <a:ea typeface="微软雅黑" panose="020B0503020204020204" charset="-122"/>
              </a:rPr>
              <a:t>01.</a:t>
            </a:r>
            <a:r>
              <a:rPr lang="zh-CN" altLang="en-US" sz="2400" b="1" dirty="0">
                <a:solidFill>
                  <a:srgbClr val="DAB96E"/>
                </a:solidFill>
                <a:latin typeface="微软雅黑" panose="020B0503020204020204" charset="-122"/>
                <a:ea typeface="微软雅黑" panose="020B0503020204020204" charset="-122"/>
              </a:rPr>
              <a:t>分析思路</a:t>
            </a:r>
          </a:p>
        </p:txBody>
      </p:sp>
      <p:grpSp>
        <p:nvGrpSpPr>
          <p:cNvPr id="44" name="组合 43"/>
          <p:cNvGrpSpPr/>
          <p:nvPr/>
        </p:nvGrpSpPr>
        <p:grpSpPr>
          <a:xfrm>
            <a:off x="3883030" y="524778"/>
            <a:ext cx="1392237" cy="835663"/>
            <a:chOff x="684243" y="165720"/>
            <a:chExt cx="2383242" cy="1430494"/>
          </a:xfrm>
        </p:grpSpPr>
        <p:cxnSp>
          <p:nvCxnSpPr>
            <p:cNvPr id="45" name="直接连接符 44"/>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42559" y="165720"/>
              <a:ext cx="2024926" cy="1044954"/>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4272732" y="2405683"/>
            <a:ext cx="1397893" cy="809692"/>
            <a:chOff x="828280" y="3530355"/>
            <a:chExt cx="2517446" cy="1458162"/>
          </a:xfrm>
        </p:grpSpPr>
        <p:cxnSp>
          <p:nvCxnSpPr>
            <p:cNvPr id="48" name="直接连接符 47"/>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sp>
        <p:nvSpPr>
          <p:cNvPr id="18" name="AutoShape 112">
            <a:extLst>
              <a:ext uri="{FF2B5EF4-FFF2-40B4-BE49-F238E27FC236}">
                <a16:creationId xmlns:a16="http://schemas.microsoft.com/office/drawing/2014/main" id="{EE62C052-24E4-4676-A79C-39772F2170A0}"/>
              </a:ext>
            </a:extLst>
          </p:cNvPr>
          <p:cNvSpPr/>
          <p:nvPr/>
        </p:nvSpPr>
        <p:spPr bwMode="auto">
          <a:xfrm>
            <a:off x="4294006" y="1765180"/>
            <a:ext cx="555987" cy="55353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DAB96E"/>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Tree>
    <p:extLst>
      <p:ext uri="{BB962C8B-B14F-4D97-AF65-F5344CB8AC3E}">
        <p14:creationId xmlns:p14="http://schemas.microsoft.com/office/powerpoint/2010/main" val="220657714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082DCC92-CA09-4F11-ADFE-6202AD2CF15F}"/>
              </a:ext>
            </a:extLst>
          </p:cNvPr>
          <p:cNvSpPr/>
          <p:nvPr/>
        </p:nvSpPr>
        <p:spPr>
          <a:xfrm>
            <a:off x="808065" y="7659"/>
            <a:ext cx="2001123" cy="5145828"/>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A5374568-FA11-4559-8A22-63747B96E2BF}"/>
              </a:ext>
            </a:extLst>
          </p:cNvPr>
          <p:cNvSpPr txBox="1"/>
          <p:nvPr/>
        </p:nvSpPr>
        <p:spPr>
          <a:xfrm>
            <a:off x="1184000" y="587765"/>
            <a:ext cx="1249251" cy="1446550"/>
          </a:xfrm>
          <a:prstGeom prst="rect">
            <a:avLst/>
          </a:prstGeom>
          <a:noFill/>
        </p:spPr>
        <p:txBody>
          <a:bodyPr wrap="square" rtlCol="0">
            <a:spAutoFit/>
          </a:bodyPr>
          <a:lstStyle/>
          <a:p>
            <a:pPr algn="ctr"/>
            <a:r>
              <a:rPr lang="en-US" altLang="zh-CN" sz="8800" b="1" dirty="0">
                <a:solidFill>
                  <a:srgbClr val="FCB80D"/>
                </a:solidFill>
                <a:latin typeface="时尚中黑简体" panose="01010104010101010101" pitchFamily="2" charset="-122"/>
                <a:ea typeface="时尚中黑简体" panose="01010104010101010101" pitchFamily="2" charset="-122"/>
              </a:rPr>
              <a:t>1</a:t>
            </a:r>
            <a:endParaRPr lang="zh-CN" altLang="en-US" sz="8800" b="1" dirty="0">
              <a:solidFill>
                <a:srgbClr val="FCB80D"/>
              </a:solidFill>
              <a:latin typeface="时尚中黑简体" panose="01010104010101010101" pitchFamily="2" charset="-122"/>
              <a:ea typeface="时尚中黑简体" panose="01010104010101010101" pitchFamily="2" charset="-122"/>
            </a:endParaRPr>
          </a:p>
        </p:txBody>
      </p:sp>
      <p:sp>
        <p:nvSpPr>
          <p:cNvPr id="6" name="文本框 5">
            <a:extLst>
              <a:ext uri="{FF2B5EF4-FFF2-40B4-BE49-F238E27FC236}">
                <a16:creationId xmlns:a16="http://schemas.microsoft.com/office/drawing/2014/main" id="{1AB7F64F-8418-478B-B04E-4F291DBAF888}"/>
              </a:ext>
            </a:extLst>
          </p:cNvPr>
          <p:cNvSpPr txBox="1"/>
          <p:nvPr/>
        </p:nvSpPr>
        <p:spPr>
          <a:xfrm>
            <a:off x="469222" y="2631615"/>
            <a:ext cx="2678806" cy="1569660"/>
          </a:xfrm>
          <a:prstGeom prst="rect">
            <a:avLst/>
          </a:prstGeom>
          <a:noFill/>
        </p:spPr>
        <p:txBody>
          <a:bodyPr wrap="square" rtlCol="0">
            <a:spAutoFit/>
          </a:bodyPr>
          <a:lstStyle/>
          <a:p>
            <a:pPr algn="ctr"/>
            <a:r>
              <a:rPr lang="zh-CN" altLang="en-US" sz="4800" b="1" dirty="0">
                <a:latin typeface="FZDaBiaoSong-B06S" panose="02010601030101010101" pitchFamily="2" charset="-122"/>
                <a:ea typeface="FZDaBiaoSong-B06S" panose="02010601030101010101" pitchFamily="2" charset="-122"/>
              </a:rPr>
              <a:t>题干</a:t>
            </a:r>
            <a:endParaRPr lang="en-US" altLang="zh-CN" sz="4800" b="1" dirty="0">
              <a:latin typeface="FZDaBiaoSong-B06S" panose="02010601030101010101" pitchFamily="2" charset="-122"/>
              <a:ea typeface="FZDaBiaoSong-B06S" panose="02010601030101010101" pitchFamily="2" charset="-122"/>
            </a:endParaRPr>
          </a:p>
          <a:p>
            <a:pPr algn="ctr"/>
            <a:r>
              <a:rPr lang="zh-CN" altLang="en-US" sz="4800" b="1" dirty="0">
                <a:latin typeface="FZDaBiaoSong-B06S" panose="02010601030101010101" pitchFamily="2" charset="-122"/>
                <a:ea typeface="FZDaBiaoSong-B06S" panose="02010601030101010101" pitchFamily="2" charset="-122"/>
              </a:rPr>
              <a:t>分析</a:t>
            </a:r>
            <a:endParaRPr lang="en-US" altLang="zh-CN" sz="4800" b="1" dirty="0">
              <a:latin typeface="FZDaBiaoSong-B06S" panose="02010601030101010101" pitchFamily="2" charset="-122"/>
              <a:ea typeface="FZDaBiaoSong-B06S" panose="02010601030101010101" pitchFamily="2" charset="-122"/>
            </a:endParaRPr>
          </a:p>
        </p:txBody>
      </p:sp>
      <p:sp>
        <p:nvSpPr>
          <p:cNvPr id="7" name="Rectangle 12">
            <a:extLst>
              <a:ext uri="{FF2B5EF4-FFF2-40B4-BE49-F238E27FC236}">
                <a16:creationId xmlns:a16="http://schemas.microsoft.com/office/drawing/2014/main" id="{D1B9B23A-68CC-435F-94D8-A855F30D8A9D}"/>
              </a:ext>
            </a:extLst>
          </p:cNvPr>
          <p:cNvSpPr/>
          <p:nvPr/>
        </p:nvSpPr>
        <p:spPr>
          <a:xfrm>
            <a:off x="3148028" y="23701"/>
            <a:ext cx="5760302" cy="499175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bg1"/>
                </a:solidFill>
                <a:latin typeface="+mn-ea"/>
              </a:rPr>
              <a:t>信息：</a:t>
            </a:r>
            <a:endParaRPr lang="en-US" altLang="zh-CN" sz="2400" dirty="0">
              <a:solidFill>
                <a:schemeClr val="bg1"/>
              </a:solidFill>
              <a:latin typeface="+mn-ea"/>
            </a:endParaRPr>
          </a:p>
          <a:p>
            <a:pPr marL="914400" lvl="1" indent="-457200">
              <a:lnSpc>
                <a:spcPct val="150000"/>
              </a:lnSpc>
              <a:buFont typeface="Wingdings" pitchFamily="2" charset="2"/>
              <a:buChar char="§"/>
            </a:pPr>
            <a:r>
              <a:rPr lang="zh-CN" altLang="en-US" sz="2400" b="1" dirty="0">
                <a:solidFill>
                  <a:schemeClr val="accent4">
                    <a:lumMod val="40000"/>
                    <a:lumOff val="60000"/>
                  </a:schemeClr>
                </a:solidFill>
                <a:latin typeface="+mn-ea"/>
              </a:rPr>
              <a:t>约五千名</a:t>
            </a:r>
            <a:r>
              <a:rPr lang="zh-CN" altLang="en-US" sz="2400" b="1" dirty="0">
                <a:solidFill>
                  <a:schemeClr val="bg1"/>
                </a:solidFill>
                <a:latin typeface="+mn-ea"/>
              </a:rPr>
              <a:t>参会人员</a:t>
            </a:r>
            <a:endParaRPr lang="en-US" altLang="zh-CN" sz="2400" dirty="0">
              <a:solidFill>
                <a:schemeClr val="bg1"/>
              </a:solidFill>
              <a:latin typeface="+mn-ea"/>
            </a:endParaRPr>
          </a:p>
          <a:p>
            <a:pPr marL="914400" lvl="1" indent="-457200">
              <a:lnSpc>
                <a:spcPct val="150000"/>
              </a:lnSpc>
              <a:buFont typeface="Wingdings" pitchFamily="2" charset="2"/>
              <a:buChar char="§"/>
            </a:pPr>
            <a:r>
              <a:rPr lang="zh-CN" altLang="en-US" sz="2400" dirty="0">
                <a:solidFill>
                  <a:schemeClr val="bg1"/>
                </a:solidFill>
                <a:latin typeface="+mn-ea"/>
              </a:rPr>
              <a:t>资深专家、商业大咖、媒体记者、</a:t>
            </a:r>
            <a:endParaRPr lang="en-US" altLang="zh-CN" sz="2400" dirty="0">
              <a:solidFill>
                <a:schemeClr val="bg1"/>
              </a:solidFill>
              <a:latin typeface="+mn-ea"/>
            </a:endParaRPr>
          </a:p>
          <a:p>
            <a:pPr marL="457200" lvl="1">
              <a:lnSpc>
                <a:spcPct val="150000"/>
              </a:lnSpc>
            </a:pPr>
            <a:r>
              <a:rPr lang="zh-CN" altLang="en-US" sz="2400" dirty="0">
                <a:solidFill>
                  <a:schemeClr val="bg1"/>
                </a:solidFill>
                <a:latin typeface="+mn-ea"/>
              </a:rPr>
              <a:t>参赛人员和工作人员等</a:t>
            </a:r>
            <a:r>
              <a:rPr lang="zh-CN" altLang="en-US" sz="2400" b="1" dirty="0">
                <a:solidFill>
                  <a:schemeClr val="accent4">
                    <a:lumMod val="40000"/>
                    <a:lumOff val="60000"/>
                  </a:schemeClr>
                </a:solidFill>
                <a:latin typeface="+mn-ea"/>
              </a:rPr>
              <a:t>五类</a:t>
            </a:r>
            <a:r>
              <a:rPr lang="zh-CN" altLang="en-US" sz="2400" dirty="0">
                <a:solidFill>
                  <a:schemeClr val="bg1"/>
                </a:solidFill>
                <a:latin typeface="+mn-ea"/>
              </a:rPr>
              <a:t>人员</a:t>
            </a:r>
            <a:endParaRPr lang="en-US" altLang="zh-CN" sz="2400" dirty="0">
              <a:solidFill>
                <a:schemeClr val="bg1"/>
              </a:solidFill>
              <a:latin typeface="+mn-ea"/>
            </a:endParaRPr>
          </a:p>
          <a:p>
            <a:pPr marL="285750" indent="-285750">
              <a:lnSpc>
                <a:spcPct val="150000"/>
              </a:lnSpc>
              <a:buFont typeface="Arial" panose="020B0604020202020204" pitchFamily="34" charset="0"/>
              <a:buChar char="•"/>
            </a:pPr>
            <a:r>
              <a:rPr lang="zh-CN" altLang="en-US" sz="2400" dirty="0">
                <a:solidFill>
                  <a:schemeClr val="bg1"/>
                </a:solidFill>
                <a:latin typeface="+mn-ea"/>
              </a:rPr>
              <a:t>背景：</a:t>
            </a:r>
            <a:endParaRPr lang="en-US" altLang="zh-CN" sz="2400" dirty="0">
              <a:solidFill>
                <a:schemeClr val="bg1"/>
              </a:solidFill>
              <a:latin typeface="+mn-ea"/>
            </a:endParaRPr>
          </a:p>
          <a:p>
            <a:pPr marL="914400" lvl="1" indent="-457200">
              <a:lnSpc>
                <a:spcPct val="150000"/>
              </a:lnSpc>
              <a:buFont typeface="Wingdings" pitchFamily="2" charset="2"/>
              <a:buChar char="§"/>
            </a:pPr>
            <a:r>
              <a:rPr lang="en-US" altLang="zh-CN" sz="2400" dirty="0">
                <a:solidFill>
                  <a:schemeClr val="bg1"/>
                </a:solidFill>
                <a:latin typeface="+mn-ea"/>
              </a:rPr>
              <a:t>CICSC</a:t>
            </a:r>
            <a:r>
              <a:rPr lang="zh-CN" altLang="en-US" sz="2400" dirty="0">
                <a:solidFill>
                  <a:schemeClr val="bg1"/>
                </a:solidFill>
                <a:latin typeface="+mn-ea"/>
              </a:rPr>
              <a:t>是一个智能网络安全领域的全国性学术大会</a:t>
            </a:r>
            <a:endParaRPr lang="en-US" altLang="zh-CN" sz="2400" dirty="0">
              <a:solidFill>
                <a:schemeClr val="bg1"/>
              </a:solidFill>
              <a:latin typeface="+mn-ea"/>
            </a:endParaRPr>
          </a:p>
          <a:p>
            <a:pPr marL="285750" indent="-285750">
              <a:lnSpc>
                <a:spcPct val="150000"/>
              </a:lnSpc>
              <a:buFont typeface="Arial" panose="020B0604020202020204" pitchFamily="34" charset="0"/>
              <a:buChar char="•"/>
            </a:pPr>
            <a:r>
              <a:rPr lang="zh-CN" altLang="en-US" sz="2400" dirty="0">
                <a:solidFill>
                  <a:schemeClr val="bg1"/>
                </a:solidFill>
                <a:latin typeface="+mn-ea"/>
              </a:rPr>
              <a:t>目标：</a:t>
            </a:r>
            <a:endParaRPr lang="en-US" altLang="zh-CN" sz="2400" dirty="0">
              <a:solidFill>
                <a:schemeClr val="bg1"/>
              </a:solidFill>
              <a:latin typeface="+mn-ea"/>
            </a:endParaRPr>
          </a:p>
          <a:p>
            <a:pPr marL="914400" lvl="1" indent="-457200">
              <a:lnSpc>
                <a:spcPct val="150000"/>
              </a:lnSpc>
              <a:buFont typeface="Wingdings" pitchFamily="2" charset="2"/>
              <a:buChar char="§"/>
            </a:pPr>
            <a:r>
              <a:rPr lang="zh-CN" altLang="en-US" sz="2400" b="1" dirty="0">
                <a:solidFill>
                  <a:schemeClr val="accent4">
                    <a:lumMod val="40000"/>
                    <a:lumOff val="60000"/>
                  </a:schemeClr>
                </a:solidFill>
                <a:latin typeface="+mn-ea"/>
              </a:rPr>
              <a:t>可视分析</a:t>
            </a:r>
            <a:r>
              <a:rPr lang="zh-CN" altLang="en-US" sz="2400" dirty="0">
                <a:solidFill>
                  <a:schemeClr val="bg1"/>
                </a:solidFill>
                <a:latin typeface="+mn-ea"/>
              </a:rPr>
              <a:t>方案，发现异常事件</a:t>
            </a:r>
            <a:endParaRPr lang="en-US" sz="2400" dirty="0">
              <a:solidFill>
                <a:schemeClr val="bg1"/>
              </a:solidFill>
              <a:latin typeface="+mn-ea"/>
            </a:endParaRPr>
          </a:p>
        </p:txBody>
      </p:sp>
    </p:spTree>
    <p:extLst>
      <p:ext uri="{BB962C8B-B14F-4D97-AF65-F5344CB8AC3E}">
        <p14:creationId xmlns:p14="http://schemas.microsoft.com/office/powerpoint/2010/main" val="242156634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082DCC92-CA09-4F11-ADFE-6202AD2CF15F}"/>
              </a:ext>
            </a:extLst>
          </p:cNvPr>
          <p:cNvSpPr/>
          <p:nvPr/>
        </p:nvSpPr>
        <p:spPr>
          <a:xfrm>
            <a:off x="6476214" y="-2328"/>
            <a:ext cx="2001123" cy="5145828"/>
          </a:xfrm>
          <a:prstGeom prst="flowChartProcess">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dirty="0">
              <a:solidFill>
                <a:schemeClr val="tx2"/>
              </a:solidFill>
              <a:latin typeface="FZDaBiaoSong-B06S" panose="02010601030101010101" pitchFamily="2" charset="-122"/>
              <a:ea typeface="FZDaBiaoSong-B06S" panose="02010601030101010101" pitchFamily="2" charset="-122"/>
            </a:endParaRPr>
          </a:p>
        </p:txBody>
      </p:sp>
      <p:sp>
        <p:nvSpPr>
          <p:cNvPr id="3" name="文本框 2">
            <a:extLst>
              <a:ext uri="{FF2B5EF4-FFF2-40B4-BE49-F238E27FC236}">
                <a16:creationId xmlns:a16="http://schemas.microsoft.com/office/drawing/2014/main" id="{A5374568-FA11-4559-8A22-63747B96E2BF}"/>
              </a:ext>
            </a:extLst>
          </p:cNvPr>
          <p:cNvSpPr txBox="1"/>
          <p:nvPr/>
        </p:nvSpPr>
        <p:spPr>
          <a:xfrm>
            <a:off x="6852149" y="542022"/>
            <a:ext cx="1249251" cy="1446550"/>
          </a:xfrm>
          <a:prstGeom prst="rect">
            <a:avLst/>
          </a:prstGeom>
          <a:noFill/>
        </p:spPr>
        <p:txBody>
          <a:bodyPr wrap="square" rtlCol="0">
            <a:spAutoFit/>
          </a:bodyPr>
          <a:lstStyle/>
          <a:p>
            <a:pPr algn="ctr"/>
            <a:r>
              <a:rPr lang="en-US" altLang="zh-CN" sz="8800" b="1" dirty="0">
                <a:solidFill>
                  <a:srgbClr val="FCB80D"/>
                </a:solidFill>
                <a:latin typeface="时尚中黑简体" panose="01010104010101010101" pitchFamily="2" charset="-122"/>
                <a:ea typeface="时尚中黑简体" panose="01010104010101010101" pitchFamily="2" charset="-122"/>
              </a:rPr>
              <a:t>2</a:t>
            </a:r>
            <a:endParaRPr lang="zh-CN" altLang="en-US" sz="8800" b="1" dirty="0">
              <a:solidFill>
                <a:srgbClr val="FCB80D"/>
              </a:solidFill>
              <a:latin typeface="时尚中黑简体" panose="01010104010101010101" pitchFamily="2" charset="-122"/>
              <a:ea typeface="时尚中黑简体" panose="01010104010101010101" pitchFamily="2" charset="-122"/>
            </a:endParaRPr>
          </a:p>
        </p:txBody>
      </p:sp>
      <p:sp>
        <p:nvSpPr>
          <p:cNvPr id="6" name="文本框 5">
            <a:extLst>
              <a:ext uri="{FF2B5EF4-FFF2-40B4-BE49-F238E27FC236}">
                <a16:creationId xmlns:a16="http://schemas.microsoft.com/office/drawing/2014/main" id="{1AB7F64F-8418-478B-B04E-4F291DBAF888}"/>
              </a:ext>
            </a:extLst>
          </p:cNvPr>
          <p:cNvSpPr txBox="1"/>
          <p:nvPr/>
        </p:nvSpPr>
        <p:spPr>
          <a:xfrm>
            <a:off x="6137373" y="2656805"/>
            <a:ext cx="2678806" cy="1569660"/>
          </a:xfrm>
          <a:prstGeom prst="rect">
            <a:avLst/>
          </a:prstGeom>
          <a:noFill/>
        </p:spPr>
        <p:txBody>
          <a:bodyPr wrap="square" rtlCol="0">
            <a:spAutoFit/>
          </a:bodyPr>
          <a:lstStyle/>
          <a:p>
            <a:pPr algn="ctr"/>
            <a:r>
              <a:rPr lang="zh-CN" altLang="en-US" sz="4800" b="1" dirty="0">
                <a:latin typeface="FZDaBiaoSong-B06S" panose="02010601030101010101" pitchFamily="2" charset="-122"/>
                <a:ea typeface="FZDaBiaoSong-B06S" panose="02010601030101010101" pitchFamily="2" charset="-122"/>
              </a:rPr>
              <a:t>数据</a:t>
            </a:r>
            <a:endParaRPr lang="en-US" altLang="zh-CN" sz="4800" b="1" dirty="0">
              <a:latin typeface="FZDaBiaoSong-B06S" panose="02010601030101010101" pitchFamily="2" charset="-122"/>
              <a:ea typeface="FZDaBiaoSong-B06S" panose="02010601030101010101" pitchFamily="2" charset="-122"/>
            </a:endParaRPr>
          </a:p>
          <a:p>
            <a:pPr algn="ctr"/>
            <a:r>
              <a:rPr lang="zh-CN" altLang="en-US" sz="4800" b="1" dirty="0">
                <a:latin typeface="FZDaBiaoSong-B06S" panose="02010601030101010101" pitchFamily="2" charset="-122"/>
                <a:ea typeface="FZDaBiaoSong-B06S" panose="02010601030101010101" pitchFamily="2" charset="-122"/>
              </a:rPr>
              <a:t>分析</a:t>
            </a:r>
            <a:endParaRPr lang="en-US" altLang="zh-CN" sz="4800" b="1" dirty="0">
              <a:latin typeface="FZDaBiaoSong-B06S" panose="02010601030101010101" pitchFamily="2" charset="-122"/>
              <a:ea typeface="FZDaBiaoSong-B06S" panose="02010601030101010101" pitchFamily="2" charset="-122"/>
            </a:endParaRPr>
          </a:p>
        </p:txBody>
      </p:sp>
      <p:sp>
        <p:nvSpPr>
          <p:cNvPr id="7" name="Rectangle 12">
            <a:extLst>
              <a:ext uri="{FF2B5EF4-FFF2-40B4-BE49-F238E27FC236}">
                <a16:creationId xmlns:a16="http://schemas.microsoft.com/office/drawing/2014/main" id="{D1B9B23A-68CC-435F-94D8-A855F30D8A9D}"/>
              </a:ext>
            </a:extLst>
          </p:cNvPr>
          <p:cNvSpPr/>
          <p:nvPr/>
        </p:nvSpPr>
        <p:spPr>
          <a:xfrm>
            <a:off x="377070" y="343469"/>
            <a:ext cx="5760302" cy="446147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dirty="0">
                <a:solidFill>
                  <a:schemeClr val="bg1"/>
                </a:solidFill>
                <a:latin typeface="+mn-ea"/>
              </a:rPr>
              <a:t>数据：</a:t>
            </a:r>
            <a:endParaRPr lang="en-US" altLang="zh-CN" sz="2400" dirty="0">
              <a:solidFill>
                <a:schemeClr val="bg1"/>
              </a:solidFill>
              <a:latin typeface="+mn-ea"/>
            </a:endParaRPr>
          </a:p>
          <a:p>
            <a:pPr marL="914400" lvl="1" indent="-457200">
              <a:lnSpc>
                <a:spcPct val="150000"/>
              </a:lnSpc>
              <a:buFont typeface="Wingdings" pitchFamily="2" charset="2"/>
              <a:buChar char="§"/>
            </a:pPr>
            <a:r>
              <a:rPr lang="zh-CN" altLang="en-US" sz="2400" dirty="0">
                <a:solidFill>
                  <a:schemeClr val="bg1"/>
                </a:solidFill>
                <a:latin typeface="+mn-ea"/>
              </a:rPr>
              <a:t>人员编号</a:t>
            </a:r>
            <a:r>
              <a:rPr lang="en-US" altLang="zh-CN" sz="2400" b="1" dirty="0">
                <a:solidFill>
                  <a:schemeClr val="accent4">
                    <a:lumMod val="40000"/>
                    <a:lumOff val="60000"/>
                  </a:schemeClr>
                </a:solidFill>
                <a:latin typeface="+mn-ea"/>
              </a:rPr>
              <a:t>(</a:t>
            </a:r>
            <a:r>
              <a:rPr lang="en-US" altLang="zh-CN" sz="2400" dirty="0">
                <a:solidFill>
                  <a:schemeClr val="accent4">
                    <a:lumMod val="40000"/>
                    <a:lumOff val="60000"/>
                  </a:schemeClr>
                </a:solidFill>
                <a:latin typeface="+mn-ea"/>
                <a:cs typeface="Times New Roman" panose="02020603050405020304" pitchFamily="18" charset="0"/>
              </a:rPr>
              <a:t>ID</a:t>
            </a:r>
            <a:r>
              <a:rPr lang="en-US" altLang="zh-CN" sz="2400" b="1" dirty="0">
                <a:solidFill>
                  <a:schemeClr val="accent4">
                    <a:lumMod val="40000"/>
                    <a:lumOff val="60000"/>
                  </a:schemeClr>
                </a:solidFill>
                <a:latin typeface="+mn-ea"/>
              </a:rPr>
              <a:t>)</a:t>
            </a:r>
            <a:endParaRPr lang="en-US" altLang="zh-CN" sz="2400" dirty="0">
              <a:solidFill>
                <a:schemeClr val="bg1"/>
              </a:solidFill>
              <a:latin typeface="+mn-ea"/>
            </a:endParaRPr>
          </a:p>
          <a:p>
            <a:pPr marL="914400" lvl="1" indent="-457200">
              <a:lnSpc>
                <a:spcPct val="150000"/>
              </a:lnSpc>
              <a:buFont typeface="Wingdings" pitchFamily="2" charset="2"/>
              <a:buChar char="§"/>
            </a:pPr>
            <a:r>
              <a:rPr lang="zh-CN" altLang="en-US" sz="2400" dirty="0">
                <a:solidFill>
                  <a:schemeClr val="bg1"/>
                </a:solidFill>
                <a:latin typeface="+mn-ea"/>
              </a:rPr>
              <a:t>传感器楼层以及坐标信息</a:t>
            </a:r>
            <a:r>
              <a:rPr lang="en-US" altLang="zh-CN" sz="2400" b="1" dirty="0">
                <a:solidFill>
                  <a:schemeClr val="accent4">
                    <a:lumMod val="40000"/>
                    <a:lumOff val="60000"/>
                  </a:schemeClr>
                </a:solidFill>
                <a:latin typeface="+mn-ea"/>
              </a:rPr>
              <a:t>(</a:t>
            </a:r>
            <a:r>
              <a:rPr lang="en-US" altLang="zh-CN" sz="2400" dirty="0">
                <a:solidFill>
                  <a:schemeClr val="accent4">
                    <a:lumMod val="40000"/>
                    <a:lumOff val="60000"/>
                  </a:schemeClr>
                </a:solidFill>
                <a:latin typeface="+mn-ea"/>
                <a:cs typeface="Times New Roman" panose="02020603050405020304" pitchFamily="18" charset="0"/>
              </a:rPr>
              <a:t>SID</a:t>
            </a:r>
            <a:r>
              <a:rPr lang="en-US" altLang="zh-CN" sz="2400" b="1" dirty="0">
                <a:solidFill>
                  <a:schemeClr val="accent4">
                    <a:lumMod val="40000"/>
                    <a:lumOff val="60000"/>
                  </a:schemeClr>
                </a:solidFill>
                <a:latin typeface="+mn-ea"/>
              </a:rPr>
              <a:t>)</a:t>
            </a:r>
          </a:p>
          <a:p>
            <a:pPr marL="914400" lvl="1" indent="-457200">
              <a:lnSpc>
                <a:spcPct val="150000"/>
              </a:lnSpc>
              <a:buFont typeface="Wingdings" pitchFamily="2" charset="2"/>
              <a:buChar char="§"/>
            </a:pPr>
            <a:r>
              <a:rPr lang="zh-CN" altLang="en-US" sz="2400">
                <a:solidFill>
                  <a:schemeClr val="bg1"/>
                </a:solidFill>
                <a:latin typeface="+mn-ea"/>
              </a:rPr>
              <a:t>时间</a:t>
            </a:r>
            <a:r>
              <a:rPr lang="en-US" altLang="zh-CN" sz="2400" b="1" dirty="0">
                <a:solidFill>
                  <a:schemeClr val="accent4">
                    <a:lumMod val="40000"/>
                    <a:lumOff val="60000"/>
                  </a:schemeClr>
                </a:solidFill>
                <a:latin typeface="+mn-ea"/>
              </a:rPr>
              <a:t>(</a:t>
            </a:r>
            <a:r>
              <a:rPr lang="en-US" altLang="zh-CN" sz="2400" dirty="0">
                <a:solidFill>
                  <a:schemeClr val="accent4">
                    <a:lumMod val="40000"/>
                    <a:lumOff val="60000"/>
                  </a:schemeClr>
                </a:solidFill>
                <a:latin typeface="+mn-ea"/>
                <a:cs typeface="Times New Roman" panose="02020603050405020304" pitchFamily="18" charset="0"/>
              </a:rPr>
              <a:t>TIME</a:t>
            </a:r>
            <a:r>
              <a:rPr lang="en-US" altLang="zh-CN" sz="2400" b="1" dirty="0">
                <a:solidFill>
                  <a:schemeClr val="accent4">
                    <a:lumMod val="40000"/>
                    <a:lumOff val="60000"/>
                  </a:schemeClr>
                </a:solidFill>
                <a:latin typeface="+mn-ea"/>
              </a:rPr>
              <a:t>)</a:t>
            </a:r>
          </a:p>
          <a:p>
            <a:pPr marL="914400" lvl="1" indent="-457200">
              <a:lnSpc>
                <a:spcPct val="150000"/>
              </a:lnSpc>
              <a:buFont typeface="Wingdings" pitchFamily="2" charset="2"/>
              <a:buChar char="§"/>
            </a:pPr>
            <a:r>
              <a:rPr lang="zh-CN" altLang="en-US" sz="2400" dirty="0">
                <a:solidFill>
                  <a:schemeClr val="bg1"/>
                </a:solidFill>
                <a:latin typeface="+mn-ea"/>
              </a:rPr>
              <a:t>随时间变化的会场传感器数据</a:t>
            </a:r>
            <a:endParaRPr lang="en-US" altLang="zh-CN" sz="2400" dirty="0">
              <a:solidFill>
                <a:schemeClr val="bg1"/>
              </a:solidFill>
              <a:latin typeface="+mn-ea"/>
            </a:endParaRPr>
          </a:p>
          <a:p>
            <a:pPr marL="914400" lvl="1" indent="-457200">
              <a:lnSpc>
                <a:spcPct val="150000"/>
              </a:lnSpc>
              <a:buFont typeface="Wingdings" pitchFamily="2" charset="2"/>
              <a:buChar char="§"/>
            </a:pPr>
            <a:endParaRPr lang="en-US" altLang="zh-CN" sz="2400" dirty="0">
              <a:solidFill>
                <a:schemeClr val="bg1"/>
              </a:solidFill>
              <a:latin typeface="+mn-ea"/>
            </a:endParaRPr>
          </a:p>
          <a:p>
            <a:pPr marL="914400" lvl="1" indent="-457200">
              <a:lnSpc>
                <a:spcPct val="150000"/>
              </a:lnSpc>
              <a:buFont typeface="Wingdings" pitchFamily="2" charset="2"/>
              <a:buChar char="§"/>
            </a:pPr>
            <a:endParaRPr lang="en-US" altLang="zh-CN" sz="2400" dirty="0">
              <a:solidFill>
                <a:schemeClr val="bg1"/>
              </a:solidFill>
              <a:latin typeface="+mn-ea"/>
            </a:endParaRPr>
          </a:p>
          <a:p>
            <a:pPr marL="457200" indent="-457200">
              <a:lnSpc>
                <a:spcPct val="150000"/>
              </a:lnSpc>
              <a:buFont typeface="Arial" panose="020B0604020202020204" pitchFamily="34" charset="0"/>
              <a:buChar char="•"/>
            </a:pPr>
            <a:r>
              <a:rPr lang="en-US" altLang="zh-CN" sz="2400" dirty="0">
                <a:solidFill>
                  <a:schemeClr val="bg1"/>
                </a:solidFill>
                <a:latin typeface="+mn-ea"/>
                <a:cs typeface="Times New Roman" panose="02020603050405020304" pitchFamily="18" charset="0"/>
              </a:rPr>
              <a:t>ID</a:t>
            </a:r>
            <a:r>
              <a:rPr lang="zh-CN" altLang="en-US" sz="2400" dirty="0">
                <a:solidFill>
                  <a:schemeClr val="bg1"/>
                </a:solidFill>
                <a:latin typeface="+mn-ea"/>
                <a:cs typeface="Times New Roman" panose="02020603050405020304" pitchFamily="18" charset="0"/>
              </a:rPr>
              <a:t>、</a:t>
            </a:r>
            <a:r>
              <a:rPr lang="en-US" altLang="zh-CN" sz="2400" dirty="0">
                <a:solidFill>
                  <a:schemeClr val="bg1"/>
                </a:solidFill>
                <a:latin typeface="+mn-ea"/>
                <a:cs typeface="Times New Roman" panose="02020603050405020304" pitchFamily="18" charset="0"/>
              </a:rPr>
              <a:t>SID</a:t>
            </a:r>
            <a:r>
              <a:rPr lang="zh-CN" altLang="en-US" sz="2400" dirty="0">
                <a:solidFill>
                  <a:schemeClr val="bg1"/>
                </a:solidFill>
                <a:latin typeface="+mn-ea"/>
              </a:rPr>
              <a:t>、</a:t>
            </a:r>
            <a:r>
              <a:rPr lang="en-US" altLang="zh-CN" sz="2400" dirty="0">
                <a:solidFill>
                  <a:schemeClr val="bg1"/>
                </a:solidFill>
                <a:latin typeface="+mn-ea"/>
                <a:cs typeface="Times New Roman" panose="02020603050405020304" pitchFamily="18" charset="0"/>
              </a:rPr>
              <a:t>TIME</a:t>
            </a:r>
            <a:r>
              <a:rPr lang="zh-CN" altLang="en-US" sz="2400" dirty="0">
                <a:solidFill>
                  <a:schemeClr val="bg1"/>
                </a:solidFill>
                <a:latin typeface="+mn-ea"/>
              </a:rPr>
              <a:t>三者之间的</a:t>
            </a:r>
            <a:r>
              <a:rPr lang="zh-CN" altLang="en-US" sz="2400" b="1" dirty="0">
                <a:solidFill>
                  <a:srgbClr val="E2AE16"/>
                </a:solidFill>
                <a:latin typeface="+mn-ea"/>
              </a:rPr>
              <a:t>关联</a:t>
            </a:r>
            <a:endParaRPr lang="en-US" altLang="zh-CN" sz="2400" b="1" dirty="0">
              <a:solidFill>
                <a:srgbClr val="E2AE16"/>
              </a:solidFill>
              <a:latin typeface="+mn-ea"/>
            </a:endParaRPr>
          </a:p>
        </p:txBody>
      </p:sp>
    </p:spTree>
    <p:extLst>
      <p:ext uri="{BB962C8B-B14F-4D97-AF65-F5344CB8AC3E}">
        <p14:creationId xmlns:p14="http://schemas.microsoft.com/office/powerpoint/2010/main" val="373953645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883031" y="1184695"/>
            <a:ext cx="1377937" cy="1640264"/>
            <a:chOff x="1053298" y="1163255"/>
            <a:chExt cx="2210766" cy="2631644"/>
          </a:xfrm>
        </p:grpSpPr>
        <p:sp>
          <p:nvSpPr>
            <p:cNvPr id="24" name="任意多边形 23"/>
            <p:cNvSpPr/>
            <p:nvPr/>
          </p:nvSpPr>
          <p:spPr>
            <a:xfrm>
              <a:off x="1053299" y="1186406"/>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rgbClr val="02030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sp>
          <p:nvSpPr>
            <p:cNvPr id="29" name="任意多边形 28"/>
            <p:cNvSpPr/>
            <p:nvPr/>
          </p:nvSpPr>
          <p:spPr>
            <a:xfrm>
              <a:off x="1053298" y="1163255"/>
              <a:ext cx="2210765" cy="2608493"/>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 name="connsiteX0-1" fmla="*/ 761425 w 1506470"/>
                <a:gd name="connsiteY0-2" fmla="*/ 0 h 1359090"/>
                <a:gd name="connsiteX1-3" fmla="*/ 1506469 w 1506470"/>
                <a:gd name="connsiteY1-4" fmla="*/ 333523 h 1359090"/>
                <a:gd name="connsiteX2-5" fmla="*/ 1506469 w 1506470"/>
                <a:gd name="connsiteY2-6" fmla="*/ 1074028 h 1359090"/>
                <a:gd name="connsiteX3-7" fmla="*/ 753235 w 1506470"/>
                <a:gd name="connsiteY3-8" fmla="*/ 1359090 h 1359090"/>
                <a:gd name="connsiteX4-9" fmla="*/ 0 w 1506470"/>
                <a:gd name="connsiteY4-10" fmla="*/ 1074028 h 1359090"/>
                <a:gd name="connsiteX5-11" fmla="*/ 0 w 1506470"/>
                <a:gd name="connsiteY5-12" fmla="*/ 333523 h 1359090"/>
                <a:gd name="connsiteX6-13" fmla="*/ 761425 w 1506470"/>
                <a:gd name="connsiteY6-14" fmla="*/ 0 h 1359090"/>
                <a:gd name="connsiteX0-15" fmla="*/ 761425 w 1506469"/>
                <a:gd name="connsiteY0-16" fmla="*/ 0 h 1365148"/>
                <a:gd name="connsiteX1-17" fmla="*/ 1506469 w 1506469"/>
                <a:gd name="connsiteY1-18" fmla="*/ 333523 h 1365148"/>
                <a:gd name="connsiteX2-19" fmla="*/ 1506469 w 1506469"/>
                <a:gd name="connsiteY2-20" fmla="*/ 1074028 h 1365148"/>
                <a:gd name="connsiteX3-21" fmla="*/ 753235 w 1506469"/>
                <a:gd name="connsiteY3-22" fmla="*/ 1365148 h 1365148"/>
                <a:gd name="connsiteX4-23" fmla="*/ 0 w 1506469"/>
                <a:gd name="connsiteY4-24" fmla="*/ 1074028 h 1365148"/>
                <a:gd name="connsiteX5-25" fmla="*/ 0 w 1506469"/>
                <a:gd name="connsiteY5-26" fmla="*/ 333523 h 1365148"/>
                <a:gd name="connsiteX6-27" fmla="*/ 761425 w 1506469"/>
                <a:gd name="connsiteY6-28" fmla="*/ 0 h 13651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06469" h="1365148">
                  <a:moveTo>
                    <a:pt x="761425" y="0"/>
                  </a:moveTo>
                  <a:lnTo>
                    <a:pt x="1506469" y="333523"/>
                  </a:lnTo>
                  <a:lnTo>
                    <a:pt x="1506469" y="1074028"/>
                  </a:lnTo>
                  <a:lnTo>
                    <a:pt x="753235" y="1365148"/>
                  </a:lnTo>
                  <a:lnTo>
                    <a:pt x="0" y="1074028"/>
                  </a:lnTo>
                  <a:lnTo>
                    <a:pt x="0" y="333523"/>
                  </a:lnTo>
                  <a:lnTo>
                    <a:pt x="761425" y="0"/>
                  </a:lnTo>
                  <a:close/>
                </a:path>
              </a:pathLst>
            </a:custGeom>
            <a:noFill/>
            <a:ln w="57150">
              <a:solidFill>
                <a:schemeClr val="accent1"/>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algn="ctr" defTabSz="1600200">
                <a:lnSpc>
                  <a:spcPct val="90000"/>
                </a:lnSpc>
                <a:spcBef>
                  <a:spcPct val="0"/>
                </a:spcBef>
                <a:spcAft>
                  <a:spcPct val="35000"/>
                </a:spcAft>
              </a:pPr>
              <a:endParaRPr lang="zh-CN" altLang="en-US" sz="3600">
                <a:solidFill>
                  <a:prstClr val="white"/>
                </a:solidFill>
              </a:endParaRPr>
            </a:p>
          </p:txBody>
        </p:sp>
      </p:grpSp>
      <p:sp>
        <p:nvSpPr>
          <p:cNvPr id="36" name="矩形 35"/>
          <p:cNvSpPr/>
          <p:nvPr/>
        </p:nvSpPr>
        <p:spPr>
          <a:xfrm flipH="1">
            <a:off x="3339446" y="3324169"/>
            <a:ext cx="2270084" cy="461665"/>
          </a:xfrm>
          <a:prstGeom prst="rect">
            <a:avLst/>
          </a:prstGeom>
        </p:spPr>
        <p:txBody>
          <a:bodyPr wrap="square">
            <a:spAutoFit/>
          </a:bodyPr>
          <a:lstStyle/>
          <a:p>
            <a:pPr algn="r"/>
            <a:r>
              <a:rPr lang="en-US" altLang="zh-CN" sz="2400" b="1" dirty="0">
                <a:solidFill>
                  <a:srgbClr val="DAB96E"/>
                </a:solidFill>
                <a:latin typeface="微软雅黑" panose="020B0503020204020204" charset="-122"/>
                <a:ea typeface="微软雅黑" panose="020B0503020204020204" charset="-122"/>
              </a:rPr>
              <a:t>02.</a:t>
            </a:r>
            <a:r>
              <a:rPr lang="zh-CN" altLang="en-US" sz="2400" b="1" dirty="0">
                <a:solidFill>
                  <a:srgbClr val="DAB96E"/>
                </a:solidFill>
                <a:latin typeface="微软雅黑" panose="020B0503020204020204" charset="-122"/>
                <a:ea typeface="微软雅黑" panose="020B0503020204020204" charset="-122"/>
              </a:rPr>
              <a:t>可视化方案</a:t>
            </a:r>
          </a:p>
        </p:txBody>
      </p:sp>
      <p:grpSp>
        <p:nvGrpSpPr>
          <p:cNvPr id="44" name="组合 43"/>
          <p:cNvGrpSpPr/>
          <p:nvPr/>
        </p:nvGrpSpPr>
        <p:grpSpPr>
          <a:xfrm>
            <a:off x="3883030" y="524778"/>
            <a:ext cx="1392237" cy="835663"/>
            <a:chOff x="684243" y="165720"/>
            <a:chExt cx="2383242" cy="1430494"/>
          </a:xfrm>
        </p:grpSpPr>
        <p:cxnSp>
          <p:nvCxnSpPr>
            <p:cNvPr id="45" name="直接连接符 44"/>
            <p:cNvCxnSpPr/>
            <p:nvPr/>
          </p:nvCxnSpPr>
          <p:spPr>
            <a:xfrm flipV="1">
              <a:off x="684243" y="551261"/>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42559" y="165720"/>
              <a:ext cx="2024926" cy="1044954"/>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4272732" y="2405683"/>
            <a:ext cx="1397893" cy="809692"/>
            <a:chOff x="828280" y="3530355"/>
            <a:chExt cx="2517446" cy="1458162"/>
          </a:xfrm>
        </p:grpSpPr>
        <p:cxnSp>
          <p:nvCxnSpPr>
            <p:cNvPr id="48" name="直接连接符 47"/>
            <p:cNvCxnSpPr/>
            <p:nvPr/>
          </p:nvCxnSpPr>
          <p:spPr>
            <a:xfrm flipV="1">
              <a:off x="1320800" y="3530355"/>
              <a:ext cx="2024926" cy="1044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828280" y="3943564"/>
              <a:ext cx="2024926" cy="1044953"/>
            </a:xfrm>
            <a:prstGeom prst="line">
              <a:avLst/>
            </a:prstGeom>
            <a:ln w="3175">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242"/>
          <p:cNvGrpSpPr/>
          <p:nvPr/>
        </p:nvGrpSpPr>
        <p:grpSpPr>
          <a:xfrm>
            <a:off x="4253701" y="1774592"/>
            <a:ext cx="585038" cy="446040"/>
            <a:chOff x="2908300" y="2946400"/>
            <a:chExt cx="447675" cy="341313"/>
          </a:xfrm>
          <a:solidFill>
            <a:srgbClr val="DAB96E"/>
          </a:solidFill>
        </p:grpSpPr>
        <p:sp>
          <p:nvSpPr>
            <p:cNvPr id="16"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AU" sz="1800" b="0" i="0" u="none" strike="noStrike" kern="0" cap="none" spc="0" normalizeH="0" baseline="0" noProof="0">
                <a:ln>
                  <a:noFill/>
                </a:ln>
                <a:solidFill>
                  <a:srgbClr val="000000"/>
                </a:solidFill>
                <a:effectLst/>
                <a:uLnTx/>
                <a:uFillTx/>
                <a:latin typeface="微软雅黑" panose="020B0503020204020204" charset="-122"/>
                <a:ea typeface="Microsoft YaHei UI" panose="020B0503020204020204" charset="-122"/>
              </a:endParaRPr>
            </a:p>
          </p:txBody>
        </p:sp>
        <p:sp>
          <p:nvSpPr>
            <p:cNvPr id="17"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AU" sz="1800" b="0" i="0" u="none" strike="noStrike" kern="0" cap="none" spc="0" normalizeH="0" baseline="0" noProof="0">
                <a:ln>
                  <a:noFill/>
                </a:ln>
                <a:solidFill>
                  <a:srgbClr val="000000"/>
                </a:solidFill>
                <a:effectLst/>
                <a:uLnTx/>
                <a:uFillTx/>
                <a:latin typeface="微软雅黑" panose="020B0503020204020204" charset="-122"/>
                <a:ea typeface="Microsoft YaHei UI"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整体浏览 - Join_Trim_x264">
            <a:hlinkClick r:id="" action="ppaction://media"/>
            <a:extLst>
              <a:ext uri="{FF2B5EF4-FFF2-40B4-BE49-F238E27FC236}">
                <a16:creationId xmlns:a16="http://schemas.microsoft.com/office/drawing/2014/main" id="{103749AF-2323-42A3-B2F9-4E1273DD5D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5718326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63333CD-6810-4779-B911-899DB78B644D}"/>
              </a:ext>
            </a:extLst>
          </p:cNvPr>
          <p:cNvSpPr/>
          <p:nvPr/>
        </p:nvSpPr>
        <p:spPr>
          <a:xfrm flipH="1">
            <a:off x="1780764" y="2187029"/>
            <a:ext cx="5582472" cy="769441"/>
          </a:xfrm>
          <a:prstGeom prst="rect">
            <a:avLst/>
          </a:prstGeom>
        </p:spPr>
        <p:txBody>
          <a:bodyPr wrap="square">
            <a:spAutoFit/>
          </a:bodyPr>
          <a:lstStyle/>
          <a:p>
            <a:pPr algn="ctr"/>
            <a:r>
              <a:rPr lang="zh-CN" altLang="en-US" sz="4400" b="1" dirty="0">
                <a:solidFill>
                  <a:schemeClr val="accent1"/>
                </a:solidFill>
                <a:latin typeface="微软雅黑" panose="020B0503020204020204" charset="-122"/>
                <a:ea typeface="微软雅黑" panose="020B0503020204020204" charset="-122"/>
              </a:rPr>
              <a:t>系统概览：基础模块</a:t>
            </a:r>
          </a:p>
        </p:txBody>
      </p:sp>
      <p:pic>
        <p:nvPicPr>
          <p:cNvPr id="8" name="图片 7">
            <a:extLst>
              <a:ext uri="{FF2B5EF4-FFF2-40B4-BE49-F238E27FC236}">
                <a16:creationId xmlns:a16="http://schemas.microsoft.com/office/drawing/2014/main" id="{B14880EE-960F-4F03-A65C-025E4FEF7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206"/>
            <a:ext cx="9250533" cy="5143500"/>
          </a:xfrm>
          <a:prstGeom prst="rect">
            <a:avLst/>
          </a:prstGeom>
        </p:spPr>
      </p:pic>
      <p:sp>
        <p:nvSpPr>
          <p:cNvPr id="12" name="TextBox 146">
            <a:extLst>
              <a:ext uri="{FF2B5EF4-FFF2-40B4-BE49-F238E27FC236}">
                <a16:creationId xmlns:a16="http://schemas.microsoft.com/office/drawing/2014/main" id="{8F2F5238-1677-481D-8A4B-0D19C8E04667}"/>
              </a:ext>
            </a:extLst>
          </p:cNvPr>
          <p:cNvSpPr txBox="1">
            <a:spLocks noChangeArrowheads="1"/>
          </p:cNvSpPr>
          <p:nvPr/>
        </p:nvSpPr>
        <p:spPr bwMode="auto">
          <a:xfrm>
            <a:off x="2409241" y="3925469"/>
            <a:ext cx="4325726" cy="738664"/>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会场人员力导向图</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实时展示会场各部分人员流动情况</a:t>
            </a:r>
          </a:p>
        </p:txBody>
      </p:sp>
      <p:sp>
        <p:nvSpPr>
          <p:cNvPr id="13" name="右箭头 13">
            <a:extLst>
              <a:ext uri="{FF2B5EF4-FFF2-40B4-BE49-F238E27FC236}">
                <a16:creationId xmlns:a16="http://schemas.microsoft.com/office/drawing/2014/main" id="{59927289-43F5-4798-AADE-AE976D756E24}"/>
              </a:ext>
            </a:extLst>
          </p:cNvPr>
          <p:cNvSpPr/>
          <p:nvPr/>
        </p:nvSpPr>
        <p:spPr>
          <a:xfrm rot="16200000">
            <a:off x="4223167" y="3117553"/>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46">
            <a:extLst>
              <a:ext uri="{FF2B5EF4-FFF2-40B4-BE49-F238E27FC236}">
                <a16:creationId xmlns:a16="http://schemas.microsoft.com/office/drawing/2014/main" id="{531129DB-1D96-4C00-98D4-C782A76FB83C}"/>
              </a:ext>
            </a:extLst>
          </p:cNvPr>
          <p:cNvSpPr txBox="1">
            <a:spLocks noChangeArrowheads="1"/>
          </p:cNvSpPr>
          <p:nvPr/>
        </p:nvSpPr>
        <p:spPr bwMode="auto">
          <a:xfrm>
            <a:off x="3047527" y="1526267"/>
            <a:ext cx="2669065" cy="1384995"/>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会场人数实时统计条形图</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展示各会场人数情况以及会场人数密集程度</a:t>
            </a:r>
          </a:p>
        </p:txBody>
      </p:sp>
      <p:sp>
        <p:nvSpPr>
          <p:cNvPr id="15" name="右箭头 13">
            <a:extLst>
              <a:ext uri="{FF2B5EF4-FFF2-40B4-BE49-F238E27FC236}">
                <a16:creationId xmlns:a16="http://schemas.microsoft.com/office/drawing/2014/main" id="{58D67634-3DDE-4B69-A49B-80214F0AA014}"/>
              </a:ext>
            </a:extLst>
          </p:cNvPr>
          <p:cNvSpPr/>
          <p:nvPr/>
        </p:nvSpPr>
        <p:spPr>
          <a:xfrm rot="10800000">
            <a:off x="2292686" y="2010768"/>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46">
            <a:extLst>
              <a:ext uri="{FF2B5EF4-FFF2-40B4-BE49-F238E27FC236}">
                <a16:creationId xmlns:a16="http://schemas.microsoft.com/office/drawing/2014/main" id="{620D20C7-9CA4-4095-9365-0DF633902777}"/>
              </a:ext>
            </a:extLst>
          </p:cNvPr>
          <p:cNvSpPr txBox="1">
            <a:spLocks noChangeArrowheads="1"/>
          </p:cNvSpPr>
          <p:nvPr/>
        </p:nvSpPr>
        <p:spPr bwMode="auto">
          <a:xfrm>
            <a:off x="4087404" y="1831203"/>
            <a:ext cx="2651153" cy="1292662"/>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异常事件警报窗口</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展示会场出现的异常问题，以及系统自动给出相对应的处理方案</a:t>
            </a:r>
          </a:p>
        </p:txBody>
      </p:sp>
      <p:sp>
        <p:nvSpPr>
          <p:cNvPr id="18" name="右箭头 13">
            <a:extLst>
              <a:ext uri="{FF2B5EF4-FFF2-40B4-BE49-F238E27FC236}">
                <a16:creationId xmlns:a16="http://schemas.microsoft.com/office/drawing/2014/main" id="{953F67B5-B421-42E2-B135-B067794DBE93}"/>
              </a:ext>
            </a:extLst>
          </p:cNvPr>
          <p:cNvSpPr/>
          <p:nvPr/>
        </p:nvSpPr>
        <p:spPr>
          <a:xfrm>
            <a:off x="6844566" y="2210518"/>
            <a:ext cx="686435" cy="504190"/>
          </a:xfrm>
          <a:prstGeom prst="rightArrow">
            <a:avLst/>
          </a:prstGeom>
          <a:solidFill>
            <a:schemeClr val="accent4">
              <a:lumMod val="20000"/>
              <a:lumOff val="80000"/>
            </a:schemeClr>
          </a:solidFill>
          <a:ln cmpd="sng">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29AF7494-9590-4CD8-8025-48E4CC3D0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 y="654101"/>
            <a:ext cx="9144000" cy="4544738"/>
          </a:xfrm>
          <a:prstGeom prst="rect">
            <a:avLst/>
          </a:prstGeom>
        </p:spPr>
      </p:pic>
      <p:sp>
        <p:nvSpPr>
          <p:cNvPr id="24" name="TextBox 146">
            <a:extLst>
              <a:ext uri="{FF2B5EF4-FFF2-40B4-BE49-F238E27FC236}">
                <a16:creationId xmlns:a16="http://schemas.microsoft.com/office/drawing/2014/main" id="{28BEA025-29D3-4F87-849F-918314B48BC9}"/>
              </a:ext>
            </a:extLst>
          </p:cNvPr>
          <p:cNvSpPr txBox="1">
            <a:spLocks noChangeArrowheads="1"/>
          </p:cNvSpPr>
          <p:nvPr/>
        </p:nvSpPr>
        <p:spPr bwMode="auto">
          <a:xfrm>
            <a:off x="4762533" y="1475862"/>
            <a:ext cx="2667793" cy="1661993"/>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异常事件分析</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展示窗口</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展示会场可能出现的异常，进行数据处理与分析</a:t>
            </a:r>
          </a:p>
        </p:txBody>
      </p:sp>
      <p:sp>
        <p:nvSpPr>
          <p:cNvPr id="25" name="右箭头 13">
            <a:extLst>
              <a:ext uri="{FF2B5EF4-FFF2-40B4-BE49-F238E27FC236}">
                <a16:creationId xmlns:a16="http://schemas.microsoft.com/office/drawing/2014/main" id="{CB2E1FCC-BBE0-4CD6-86D6-228593313B0D}"/>
              </a:ext>
            </a:extLst>
          </p:cNvPr>
          <p:cNvSpPr/>
          <p:nvPr/>
        </p:nvSpPr>
        <p:spPr>
          <a:xfrm>
            <a:off x="3904012" y="2652859"/>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146">
            <a:extLst>
              <a:ext uri="{FF2B5EF4-FFF2-40B4-BE49-F238E27FC236}">
                <a16:creationId xmlns:a16="http://schemas.microsoft.com/office/drawing/2014/main" id="{E336B6C4-8DF8-4BD4-BA16-4B04CE4EDE39}"/>
              </a:ext>
            </a:extLst>
          </p:cNvPr>
          <p:cNvSpPr txBox="1">
            <a:spLocks noChangeArrowheads="1"/>
          </p:cNvSpPr>
          <p:nvPr/>
        </p:nvSpPr>
        <p:spPr bwMode="auto">
          <a:xfrm>
            <a:off x="1136566" y="2187029"/>
            <a:ext cx="2667793" cy="1384995"/>
          </a:xfrm>
          <a:prstGeom prst="rect">
            <a:avLst/>
          </a:prstGeom>
          <a:solidFill>
            <a:schemeClr val="tx2">
              <a:lumMod val="75000"/>
            </a:schemeClr>
          </a:solidFill>
          <a:ln w="38100">
            <a:solidFill>
              <a:schemeClr val="accent4"/>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会场人数情况</a:t>
            </a:r>
            <a:r>
              <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rPr>
              <a:t>3D</a:t>
            </a: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热力柱状图</a:t>
            </a:r>
            <a:endParaRPr lang="en-US" altLang="zh-CN" sz="2400" b="1" dirty="0">
              <a:solidFill>
                <a:schemeClr val="accent4">
                  <a:lumMod val="20000"/>
                  <a:lumOff val="80000"/>
                </a:schemeClr>
              </a:solidFill>
              <a:latin typeface="微软雅黑" panose="020B0503020204020204" pitchFamily="34" charset="-122"/>
              <a:ea typeface="微软雅黑" panose="020B0503020204020204" pitchFamily="34" charset="-122"/>
            </a:endParaRPr>
          </a:p>
          <a:p>
            <a:pPr algn="ctr"/>
            <a:r>
              <a:rPr lang="zh-CN" altLang="en-US" sz="1800" b="1" dirty="0">
                <a:solidFill>
                  <a:schemeClr val="accent3"/>
                </a:solidFill>
                <a:latin typeface="微软雅黑" panose="020B0503020204020204" pitchFamily="34" charset="-122"/>
                <a:ea typeface="微软雅黑" panose="020B0503020204020204" pitchFamily="34" charset="-122"/>
              </a:rPr>
              <a:t>展示会场各区域人数分布情况</a:t>
            </a:r>
          </a:p>
        </p:txBody>
      </p:sp>
      <p:sp>
        <p:nvSpPr>
          <p:cNvPr id="27" name="右箭头 13">
            <a:extLst>
              <a:ext uri="{FF2B5EF4-FFF2-40B4-BE49-F238E27FC236}">
                <a16:creationId xmlns:a16="http://schemas.microsoft.com/office/drawing/2014/main" id="{59A86741-1D32-476E-8572-F584A62D2B9B}"/>
              </a:ext>
            </a:extLst>
          </p:cNvPr>
          <p:cNvSpPr/>
          <p:nvPr/>
        </p:nvSpPr>
        <p:spPr>
          <a:xfrm rot="10800000">
            <a:off x="3934575" y="1841575"/>
            <a:ext cx="686435" cy="504190"/>
          </a:xfrm>
          <a:prstGeom prst="rightArrow">
            <a:avLst/>
          </a:prstGeom>
          <a:solidFill>
            <a:schemeClr val="accent4">
              <a:lumMod val="20000"/>
              <a:lumOff val="80000"/>
            </a:schemeClr>
          </a:solidFill>
          <a:ln>
            <a:solidFill>
              <a:schemeClr val="accent2">
                <a:alpha val="96000"/>
              </a:schemeClr>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40186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12" grpId="0" animBg="1"/>
      <p:bldP spid="12" grpId="1" animBg="1"/>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P spid="24" grpId="0" animBg="1"/>
      <p:bldP spid="24" grpId="1" animBg="1"/>
      <p:bldP spid="25" grpId="0" animBg="1"/>
      <p:bldP spid="25" grpId="1" animBg="1"/>
      <p:bldP spid="26" grpId="0" animBg="1"/>
      <p:bldP spid="26" grpId="1" animBg="1"/>
      <p:bldP spid="27" grpId="0" animBg="1"/>
      <p:bldP spid="2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寂寞"/>
</p:tagLst>
</file>

<file path=ppt/theme/theme1.xml><?xml version="1.0" encoding="utf-8"?>
<a:theme xmlns:a="http://schemas.openxmlformats.org/drawingml/2006/main" name="www.33ppt.com">
  <a:themeElements>
    <a:clrScheme name="黑金">
      <a:dk1>
        <a:sysClr val="windowText" lastClr="000000"/>
      </a:dk1>
      <a:lt1>
        <a:sysClr val="window" lastClr="FFFFFF"/>
      </a:lt1>
      <a:dk2>
        <a:srgbClr val="120E03"/>
      </a:dk2>
      <a:lt2>
        <a:srgbClr val="FFFFFF"/>
      </a:lt2>
      <a:accent1>
        <a:srgbClr val="DAB96E"/>
      </a:accent1>
      <a:accent2>
        <a:srgbClr val="120E0D"/>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1389</TotalTime>
  <Words>2090</Words>
  <Application>Microsoft Office PowerPoint</Application>
  <PresentationFormat>全屏显示(16:9)</PresentationFormat>
  <Paragraphs>248</Paragraphs>
  <Slides>28</Slides>
  <Notes>27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FZDaBiaoSong-B06S</vt:lpstr>
      <vt:lpstr>Gill Sans</vt:lpstr>
      <vt:lpstr>等线</vt:lpstr>
      <vt:lpstr>方正正纤黑简体</vt:lpstr>
      <vt:lpstr>时尚中黑简体</vt:lpstr>
      <vt:lpstr>宋体</vt:lpstr>
      <vt:lpstr>微软雅黑</vt:lpstr>
      <vt:lpstr>微软雅黑 Light</vt:lpstr>
      <vt:lpstr>Arial</vt:lpstr>
      <vt:lpstr>Calibri</vt:lpstr>
      <vt:lpstr>Calibri Light</vt:lpstr>
      <vt:lpstr>Times New Roman</vt:lpstr>
      <vt:lpstr>Wingdings</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挑战1-成都理工大学-李浙川</dc:title>
  <dc:creator>LeeZChuan</dc:creator>
  <cp:lastModifiedBy>827778900@qq.com</cp:lastModifiedBy>
  <cp:revision>243</cp:revision>
  <dcterms:created xsi:type="dcterms:W3CDTF">2016-03-24T10:52:00Z</dcterms:created>
  <dcterms:modified xsi:type="dcterms:W3CDTF">2019-07-22T15:21:41Z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